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9" r:id="rId3"/>
    <p:sldId id="257" r:id="rId4"/>
    <p:sldId id="266" r:id="rId5"/>
    <p:sldId id="281" r:id="rId6"/>
    <p:sldId id="282" r:id="rId7"/>
    <p:sldId id="259" r:id="rId8"/>
    <p:sldId id="271" r:id="rId9"/>
    <p:sldId id="267" r:id="rId10"/>
    <p:sldId id="275" r:id="rId11"/>
    <p:sldId id="288" r:id="rId12"/>
    <p:sldId id="287" r:id="rId13"/>
    <p:sldId id="285" r:id="rId14"/>
    <p:sldId id="284" r:id="rId15"/>
    <p:sldId id="286" r:id="rId16"/>
    <p:sldId id="283" r:id="rId17"/>
    <p:sldId id="268" r:id="rId18"/>
    <p:sldId id="269" r:id="rId19"/>
    <p:sldId id="272" r:id="rId20"/>
    <p:sldId id="295" r:id="rId21"/>
    <p:sldId id="290" r:id="rId22"/>
    <p:sldId id="291" r:id="rId23"/>
    <p:sldId id="294" r:id="rId24"/>
    <p:sldId id="296" r:id="rId25"/>
    <p:sldId id="276" r:id="rId26"/>
    <p:sldId id="297" r:id="rId27"/>
    <p:sldId id="277" r:id="rId28"/>
    <p:sldId id="278" r:id="rId29"/>
    <p:sldId id="263" r:id="rId30"/>
    <p:sldId id="270" r:id="rId31"/>
    <p:sldId id="28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61" autoAdjust="0"/>
  </p:normalViewPr>
  <p:slideViewPr>
    <p:cSldViewPr snapToGrid="0">
      <p:cViewPr varScale="1">
        <p:scale>
          <a:sx n="73" d="100"/>
          <a:sy n="73" d="100"/>
        </p:scale>
        <p:origin x="618"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C8C20-553F-41A2-B695-D5846803A6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5698D91-46F8-46EC-97E8-E8B711E1F6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A66E69A-514C-4F88-A71E-45E92D94616F}"/>
              </a:ext>
            </a:extLst>
          </p:cNvPr>
          <p:cNvSpPr>
            <a:spLocks noGrp="1"/>
          </p:cNvSpPr>
          <p:nvPr>
            <p:ph type="dt" sz="half" idx="10"/>
          </p:nvPr>
        </p:nvSpPr>
        <p:spPr/>
        <p:txBody>
          <a:bodyPr/>
          <a:lstStyle/>
          <a:p>
            <a:fld id="{2AFAE8C1-6B6E-45D5-ADD7-42A5B75C8293}" type="datetimeFigureOut">
              <a:rPr lang="en-IN" smtClean="0"/>
              <a:pPr/>
              <a:t>06-07-2023</a:t>
            </a:fld>
            <a:endParaRPr lang="en-IN"/>
          </a:p>
        </p:txBody>
      </p:sp>
      <p:sp>
        <p:nvSpPr>
          <p:cNvPr id="5" name="Footer Placeholder 4">
            <a:extLst>
              <a:ext uri="{FF2B5EF4-FFF2-40B4-BE49-F238E27FC236}">
                <a16:creationId xmlns:a16="http://schemas.microsoft.com/office/drawing/2014/main" id="{BBCFF23A-D15A-4A27-BBAC-37AC7FC3D9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7DD7A6-8952-4AA6-A502-1901866288DF}"/>
              </a:ext>
            </a:extLst>
          </p:cNvPr>
          <p:cNvSpPr>
            <a:spLocks noGrp="1"/>
          </p:cNvSpPr>
          <p:nvPr>
            <p:ph type="sldNum" sz="quarter" idx="12"/>
          </p:nvPr>
        </p:nvSpPr>
        <p:spPr/>
        <p:txBody>
          <a:bodyPr/>
          <a:lstStyle/>
          <a:p>
            <a:fld id="{DB667707-3897-498B-AA7F-0FA11EA06BD8}" type="slidenum">
              <a:rPr lang="en-IN" smtClean="0"/>
              <a:pPr/>
              <a:t>‹#›</a:t>
            </a:fld>
            <a:endParaRPr lang="en-IN"/>
          </a:p>
        </p:txBody>
      </p:sp>
    </p:spTree>
    <p:extLst>
      <p:ext uri="{BB962C8B-B14F-4D97-AF65-F5344CB8AC3E}">
        <p14:creationId xmlns:p14="http://schemas.microsoft.com/office/powerpoint/2010/main" val="839289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4110F-823E-4CBB-86F6-23C746872D4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BB8CCAB-AB23-4BD2-98C3-B1562E6A5D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433164-2D3F-4B5B-A9A9-4EC6AE4BE52E}"/>
              </a:ext>
            </a:extLst>
          </p:cNvPr>
          <p:cNvSpPr>
            <a:spLocks noGrp="1"/>
          </p:cNvSpPr>
          <p:nvPr>
            <p:ph type="dt" sz="half" idx="10"/>
          </p:nvPr>
        </p:nvSpPr>
        <p:spPr/>
        <p:txBody>
          <a:bodyPr/>
          <a:lstStyle/>
          <a:p>
            <a:fld id="{2AFAE8C1-6B6E-45D5-ADD7-42A5B75C8293}" type="datetimeFigureOut">
              <a:rPr lang="en-IN" smtClean="0"/>
              <a:pPr/>
              <a:t>06-07-2023</a:t>
            </a:fld>
            <a:endParaRPr lang="en-IN"/>
          </a:p>
        </p:txBody>
      </p:sp>
      <p:sp>
        <p:nvSpPr>
          <p:cNvPr id="5" name="Footer Placeholder 4">
            <a:extLst>
              <a:ext uri="{FF2B5EF4-FFF2-40B4-BE49-F238E27FC236}">
                <a16:creationId xmlns:a16="http://schemas.microsoft.com/office/drawing/2014/main" id="{48ED107A-B679-4FEA-A716-76E3550BE6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A5F2DB-73AF-4CFF-ADC5-518668EE827E}"/>
              </a:ext>
            </a:extLst>
          </p:cNvPr>
          <p:cNvSpPr>
            <a:spLocks noGrp="1"/>
          </p:cNvSpPr>
          <p:nvPr>
            <p:ph type="sldNum" sz="quarter" idx="12"/>
          </p:nvPr>
        </p:nvSpPr>
        <p:spPr/>
        <p:txBody>
          <a:bodyPr/>
          <a:lstStyle/>
          <a:p>
            <a:fld id="{DB667707-3897-498B-AA7F-0FA11EA06BD8}" type="slidenum">
              <a:rPr lang="en-IN" smtClean="0"/>
              <a:pPr/>
              <a:t>‹#›</a:t>
            </a:fld>
            <a:endParaRPr lang="en-IN"/>
          </a:p>
        </p:txBody>
      </p:sp>
    </p:spTree>
    <p:extLst>
      <p:ext uri="{BB962C8B-B14F-4D97-AF65-F5344CB8AC3E}">
        <p14:creationId xmlns:p14="http://schemas.microsoft.com/office/powerpoint/2010/main" val="2199266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B73322-D83D-4600-9548-E38DAEDA40D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87D3744-EF80-41B9-A571-1DE884A790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0330BD-18B6-4EEE-A6C9-40853C9B6411}"/>
              </a:ext>
            </a:extLst>
          </p:cNvPr>
          <p:cNvSpPr>
            <a:spLocks noGrp="1"/>
          </p:cNvSpPr>
          <p:nvPr>
            <p:ph type="dt" sz="half" idx="10"/>
          </p:nvPr>
        </p:nvSpPr>
        <p:spPr/>
        <p:txBody>
          <a:bodyPr/>
          <a:lstStyle/>
          <a:p>
            <a:fld id="{2AFAE8C1-6B6E-45D5-ADD7-42A5B75C8293}" type="datetimeFigureOut">
              <a:rPr lang="en-IN" smtClean="0"/>
              <a:pPr/>
              <a:t>06-07-2023</a:t>
            </a:fld>
            <a:endParaRPr lang="en-IN"/>
          </a:p>
        </p:txBody>
      </p:sp>
      <p:sp>
        <p:nvSpPr>
          <p:cNvPr id="5" name="Footer Placeholder 4">
            <a:extLst>
              <a:ext uri="{FF2B5EF4-FFF2-40B4-BE49-F238E27FC236}">
                <a16:creationId xmlns:a16="http://schemas.microsoft.com/office/drawing/2014/main" id="{337E51CE-3C7C-4263-A0DE-AACE495C52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FC7CE6-A29F-428A-9C54-2588527BB963}"/>
              </a:ext>
            </a:extLst>
          </p:cNvPr>
          <p:cNvSpPr>
            <a:spLocks noGrp="1"/>
          </p:cNvSpPr>
          <p:nvPr>
            <p:ph type="sldNum" sz="quarter" idx="12"/>
          </p:nvPr>
        </p:nvSpPr>
        <p:spPr/>
        <p:txBody>
          <a:bodyPr/>
          <a:lstStyle/>
          <a:p>
            <a:fld id="{DB667707-3897-498B-AA7F-0FA11EA06BD8}" type="slidenum">
              <a:rPr lang="en-IN" smtClean="0"/>
              <a:pPr/>
              <a:t>‹#›</a:t>
            </a:fld>
            <a:endParaRPr lang="en-IN"/>
          </a:p>
        </p:txBody>
      </p:sp>
    </p:spTree>
    <p:extLst>
      <p:ext uri="{BB962C8B-B14F-4D97-AF65-F5344CB8AC3E}">
        <p14:creationId xmlns:p14="http://schemas.microsoft.com/office/powerpoint/2010/main" val="1559440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A22B9-2FC2-4721-99E2-DF03444012C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11A8073-9906-46EA-964E-F0AB79062E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2588D7-C53A-4C9F-A160-50236B89E0C7}"/>
              </a:ext>
            </a:extLst>
          </p:cNvPr>
          <p:cNvSpPr>
            <a:spLocks noGrp="1"/>
          </p:cNvSpPr>
          <p:nvPr>
            <p:ph type="dt" sz="half" idx="10"/>
          </p:nvPr>
        </p:nvSpPr>
        <p:spPr/>
        <p:txBody>
          <a:bodyPr/>
          <a:lstStyle/>
          <a:p>
            <a:fld id="{2AFAE8C1-6B6E-45D5-ADD7-42A5B75C8293}" type="datetimeFigureOut">
              <a:rPr lang="en-IN" smtClean="0"/>
              <a:pPr/>
              <a:t>06-07-2023</a:t>
            </a:fld>
            <a:endParaRPr lang="en-IN"/>
          </a:p>
        </p:txBody>
      </p:sp>
      <p:sp>
        <p:nvSpPr>
          <p:cNvPr id="5" name="Footer Placeholder 4">
            <a:extLst>
              <a:ext uri="{FF2B5EF4-FFF2-40B4-BE49-F238E27FC236}">
                <a16:creationId xmlns:a16="http://schemas.microsoft.com/office/drawing/2014/main" id="{9A9D66A4-CCB0-4ED5-8C71-4718A2F42B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5CBDF4-6E12-459F-AAD5-D2EE20BF1CAC}"/>
              </a:ext>
            </a:extLst>
          </p:cNvPr>
          <p:cNvSpPr>
            <a:spLocks noGrp="1"/>
          </p:cNvSpPr>
          <p:nvPr>
            <p:ph type="sldNum" sz="quarter" idx="12"/>
          </p:nvPr>
        </p:nvSpPr>
        <p:spPr/>
        <p:txBody>
          <a:bodyPr/>
          <a:lstStyle/>
          <a:p>
            <a:fld id="{DB667707-3897-498B-AA7F-0FA11EA06BD8}" type="slidenum">
              <a:rPr lang="en-IN" smtClean="0"/>
              <a:pPr/>
              <a:t>‹#›</a:t>
            </a:fld>
            <a:endParaRPr lang="en-IN"/>
          </a:p>
        </p:txBody>
      </p:sp>
    </p:spTree>
    <p:extLst>
      <p:ext uri="{BB962C8B-B14F-4D97-AF65-F5344CB8AC3E}">
        <p14:creationId xmlns:p14="http://schemas.microsoft.com/office/powerpoint/2010/main" val="2632663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60A1E-003B-4A87-811F-0EF2D09245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08AB840-A242-49AF-92C3-B4B8F6031F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ECBA23-4C83-4CE4-9DC9-D80852A2D792}"/>
              </a:ext>
            </a:extLst>
          </p:cNvPr>
          <p:cNvSpPr>
            <a:spLocks noGrp="1"/>
          </p:cNvSpPr>
          <p:nvPr>
            <p:ph type="dt" sz="half" idx="10"/>
          </p:nvPr>
        </p:nvSpPr>
        <p:spPr/>
        <p:txBody>
          <a:bodyPr/>
          <a:lstStyle/>
          <a:p>
            <a:fld id="{2AFAE8C1-6B6E-45D5-ADD7-42A5B75C8293}" type="datetimeFigureOut">
              <a:rPr lang="en-IN" smtClean="0"/>
              <a:pPr/>
              <a:t>06-07-2023</a:t>
            </a:fld>
            <a:endParaRPr lang="en-IN"/>
          </a:p>
        </p:txBody>
      </p:sp>
      <p:sp>
        <p:nvSpPr>
          <p:cNvPr id="5" name="Footer Placeholder 4">
            <a:extLst>
              <a:ext uri="{FF2B5EF4-FFF2-40B4-BE49-F238E27FC236}">
                <a16:creationId xmlns:a16="http://schemas.microsoft.com/office/drawing/2014/main" id="{535C8485-E1CA-413E-A624-71210B09B1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1AD71C-11F4-4F03-8553-65FFE6C2C3CF}"/>
              </a:ext>
            </a:extLst>
          </p:cNvPr>
          <p:cNvSpPr>
            <a:spLocks noGrp="1"/>
          </p:cNvSpPr>
          <p:nvPr>
            <p:ph type="sldNum" sz="quarter" idx="12"/>
          </p:nvPr>
        </p:nvSpPr>
        <p:spPr/>
        <p:txBody>
          <a:bodyPr/>
          <a:lstStyle/>
          <a:p>
            <a:fld id="{DB667707-3897-498B-AA7F-0FA11EA06BD8}" type="slidenum">
              <a:rPr lang="en-IN" smtClean="0"/>
              <a:pPr/>
              <a:t>‹#›</a:t>
            </a:fld>
            <a:endParaRPr lang="en-IN"/>
          </a:p>
        </p:txBody>
      </p:sp>
    </p:spTree>
    <p:extLst>
      <p:ext uri="{BB962C8B-B14F-4D97-AF65-F5344CB8AC3E}">
        <p14:creationId xmlns:p14="http://schemas.microsoft.com/office/powerpoint/2010/main" val="4162866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6D2B8-8710-438D-963A-018C5F8C19E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E8631CA-89F6-4BBC-A179-BD2752DF20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7DEC8EB-F0F1-4335-B7EE-C85FACE031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4953CAF-5FD3-4873-B17A-7D095EE6D3F1}"/>
              </a:ext>
            </a:extLst>
          </p:cNvPr>
          <p:cNvSpPr>
            <a:spLocks noGrp="1"/>
          </p:cNvSpPr>
          <p:nvPr>
            <p:ph type="dt" sz="half" idx="10"/>
          </p:nvPr>
        </p:nvSpPr>
        <p:spPr/>
        <p:txBody>
          <a:bodyPr/>
          <a:lstStyle/>
          <a:p>
            <a:fld id="{2AFAE8C1-6B6E-45D5-ADD7-42A5B75C8293}" type="datetimeFigureOut">
              <a:rPr lang="en-IN" smtClean="0"/>
              <a:pPr/>
              <a:t>06-07-2023</a:t>
            </a:fld>
            <a:endParaRPr lang="en-IN"/>
          </a:p>
        </p:txBody>
      </p:sp>
      <p:sp>
        <p:nvSpPr>
          <p:cNvPr id="6" name="Footer Placeholder 5">
            <a:extLst>
              <a:ext uri="{FF2B5EF4-FFF2-40B4-BE49-F238E27FC236}">
                <a16:creationId xmlns:a16="http://schemas.microsoft.com/office/drawing/2014/main" id="{038FFFDB-FE99-41B2-A6AA-63C3C918D6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FB6871-71CF-4D99-9D3C-22A122B39C31}"/>
              </a:ext>
            </a:extLst>
          </p:cNvPr>
          <p:cNvSpPr>
            <a:spLocks noGrp="1"/>
          </p:cNvSpPr>
          <p:nvPr>
            <p:ph type="sldNum" sz="quarter" idx="12"/>
          </p:nvPr>
        </p:nvSpPr>
        <p:spPr/>
        <p:txBody>
          <a:bodyPr/>
          <a:lstStyle/>
          <a:p>
            <a:fld id="{DB667707-3897-498B-AA7F-0FA11EA06BD8}" type="slidenum">
              <a:rPr lang="en-IN" smtClean="0"/>
              <a:pPr/>
              <a:t>‹#›</a:t>
            </a:fld>
            <a:endParaRPr lang="en-IN"/>
          </a:p>
        </p:txBody>
      </p:sp>
    </p:spTree>
    <p:extLst>
      <p:ext uri="{BB962C8B-B14F-4D97-AF65-F5344CB8AC3E}">
        <p14:creationId xmlns:p14="http://schemas.microsoft.com/office/powerpoint/2010/main" val="305270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ABF01-B596-4AAE-B40D-F7BA9E9E2B3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C548DF9-BF94-4C08-B8E0-DA1209B7D9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8DC445-3A1E-42DB-B40C-3F9BBE1938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0370B28-D45C-4BF0-8A17-2CB7A70A68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0BDC1A-32DA-461F-9B7A-C166D4254C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0BE72A7-460F-42E1-B999-15AF8A80915B}"/>
              </a:ext>
            </a:extLst>
          </p:cNvPr>
          <p:cNvSpPr>
            <a:spLocks noGrp="1"/>
          </p:cNvSpPr>
          <p:nvPr>
            <p:ph type="dt" sz="half" idx="10"/>
          </p:nvPr>
        </p:nvSpPr>
        <p:spPr/>
        <p:txBody>
          <a:bodyPr/>
          <a:lstStyle/>
          <a:p>
            <a:fld id="{2AFAE8C1-6B6E-45D5-ADD7-42A5B75C8293}" type="datetimeFigureOut">
              <a:rPr lang="en-IN" smtClean="0"/>
              <a:pPr/>
              <a:t>06-07-2023</a:t>
            </a:fld>
            <a:endParaRPr lang="en-IN"/>
          </a:p>
        </p:txBody>
      </p:sp>
      <p:sp>
        <p:nvSpPr>
          <p:cNvPr id="8" name="Footer Placeholder 7">
            <a:extLst>
              <a:ext uri="{FF2B5EF4-FFF2-40B4-BE49-F238E27FC236}">
                <a16:creationId xmlns:a16="http://schemas.microsoft.com/office/drawing/2014/main" id="{BA0451F3-6605-45C7-A8AA-F416A67CA25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2075504-6F86-4C2B-B63E-001C0B7663DB}"/>
              </a:ext>
            </a:extLst>
          </p:cNvPr>
          <p:cNvSpPr>
            <a:spLocks noGrp="1"/>
          </p:cNvSpPr>
          <p:nvPr>
            <p:ph type="sldNum" sz="quarter" idx="12"/>
          </p:nvPr>
        </p:nvSpPr>
        <p:spPr/>
        <p:txBody>
          <a:bodyPr/>
          <a:lstStyle/>
          <a:p>
            <a:fld id="{DB667707-3897-498B-AA7F-0FA11EA06BD8}" type="slidenum">
              <a:rPr lang="en-IN" smtClean="0"/>
              <a:pPr/>
              <a:t>‹#›</a:t>
            </a:fld>
            <a:endParaRPr lang="en-IN"/>
          </a:p>
        </p:txBody>
      </p:sp>
    </p:spTree>
    <p:extLst>
      <p:ext uri="{BB962C8B-B14F-4D97-AF65-F5344CB8AC3E}">
        <p14:creationId xmlns:p14="http://schemas.microsoft.com/office/powerpoint/2010/main" val="320770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6F9FB-AA49-409F-9227-20B6291C29B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594C5F6-D3BA-43C2-A64F-BCC5C31213FB}"/>
              </a:ext>
            </a:extLst>
          </p:cNvPr>
          <p:cNvSpPr>
            <a:spLocks noGrp="1"/>
          </p:cNvSpPr>
          <p:nvPr>
            <p:ph type="dt" sz="half" idx="10"/>
          </p:nvPr>
        </p:nvSpPr>
        <p:spPr/>
        <p:txBody>
          <a:bodyPr/>
          <a:lstStyle/>
          <a:p>
            <a:fld id="{2AFAE8C1-6B6E-45D5-ADD7-42A5B75C8293}" type="datetimeFigureOut">
              <a:rPr lang="en-IN" smtClean="0"/>
              <a:pPr/>
              <a:t>06-07-2023</a:t>
            </a:fld>
            <a:endParaRPr lang="en-IN"/>
          </a:p>
        </p:txBody>
      </p:sp>
      <p:sp>
        <p:nvSpPr>
          <p:cNvPr id="4" name="Footer Placeholder 3">
            <a:extLst>
              <a:ext uri="{FF2B5EF4-FFF2-40B4-BE49-F238E27FC236}">
                <a16:creationId xmlns:a16="http://schemas.microsoft.com/office/drawing/2014/main" id="{59C506E7-3D84-4F29-8093-8E4D99039A0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A9AFDC1-D0A4-4F64-9853-9140BE93E0DC}"/>
              </a:ext>
            </a:extLst>
          </p:cNvPr>
          <p:cNvSpPr>
            <a:spLocks noGrp="1"/>
          </p:cNvSpPr>
          <p:nvPr>
            <p:ph type="sldNum" sz="quarter" idx="12"/>
          </p:nvPr>
        </p:nvSpPr>
        <p:spPr/>
        <p:txBody>
          <a:bodyPr/>
          <a:lstStyle/>
          <a:p>
            <a:fld id="{DB667707-3897-498B-AA7F-0FA11EA06BD8}" type="slidenum">
              <a:rPr lang="en-IN" smtClean="0"/>
              <a:pPr/>
              <a:t>‹#›</a:t>
            </a:fld>
            <a:endParaRPr lang="en-IN"/>
          </a:p>
        </p:txBody>
      </p:sp>
    </p:spTree>
    <p:extLst>
      <p:ext uri="{BB962C8B-B14F-4D97-AF65-F5344CB8AC3E}">
        <p14:creationId xmlns:p14="http://schemas.microsoft.com/office/powerpoint/2010/main" val="930257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4C2902-9E58-4D77-BB2C-FC54E3BF9A1C}"/>
              </a:ext>
            </a:extLst>
          </p:cNvPr>
          <p:cNvSpPr>
            <a:spLocks noGrp="1"/>
          </p:cNvSpPr>
          <p:nvPr>
            <p:ph type="dt" sz="half" idx="10"/>
          </p:nvPr>
        </p:nvSpPr>
        <p:spPr/>
        <p:txBody>
          <a:bodyPr/>
          <a:lstStyle/>
          <a:p>
            <a:fld id="{2AFAE8C1-6B6E-45D5-ADD7-42A5B75C8293}" type="datetimeFigureOut">
              <a:rPr lang="en-IN" smtClean="0"/>
              <a:pPr/>
              <a:t>06-07-2023</a:t>
            </a:fld>
            <a:endParaRPr lang="en-IN"/>
          </a:p>
        </p:txBody>
      </p:sp>
      <p:sp>
        <p:nvSpPr>
          <p:cNvPr id="3" name="Footer Placeholder 2">
            <a:extLst>
              <a:ext uri="{FF2B5EF4-FFF2-40B4-BE49-F238E27FC236}">
                <a16:creationId xmlns:a16="http://schemas.microsoft.com/office/drawing/2014/main" id="{870476F4-294A-4CED-8449-4A309E36CED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42776BF-A396-43DF-A6D5-CFF354B2D207}"/>
              </a:ext>
            </a:extLst>
          </p:cNvPr>
          <p:cNvSpPr>
            <a:spLocks noGrp="1"/>
          </p:cNvSpPr>
          <p:nvPr>
            <p:ph type="sldNum" sz="quarter" idx="12"/>
          </p:nvPr>
        </p:nvSpPr>
        <p:spPr/>
        <p:txBody>
          <a:bodyPr/>
          <a:lstStyle/>
          <a:p>
            <a:fld id="{DB667707-3897-498B-AA7F-0FA11EA06BD8}" type="slidenum">
              <a:rPr lang="en-IN" smtClean="0"/>
              <a:pPr/>
              <a:t>‹#›</a:t>
            </a:fld>
            <a:endParaRPr lang="en-IN"/>
          </a:p>
        </p:txBody>
      </p:sp>
    </p:spTree>
    <p:extLst>
      <p:ext uri="{BB962C8B-B14F-4D97-AF65-F5344CB8AC3E}">
        <p14:creationId xmlns:p14="http://schemas.microsoft.com/office/powerpoint/2010/main" val="2600821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E58FF-9483-4291-BD90-FBDF3BB825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5C9228F-3E2F-4790-B7A7-CE08EA3FF9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43834B6-9867-4B65-8D17-FD9C15DCA4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3AF0FA-81B7-46AD-9985-9DBF58C6CE10}"/>
              </a:ext>
            </a:extLst>
          </p:cNvPr>
          <p:cNvSpPr>
            <a:spLocks noGrp="1"/>
          </p:cNvSpPr>
          <p:nvPr>
            <p:ph type="dt" sz="half" idx="10"/>
          </p:nvPr>
        </p:nvSpPr>
        <p:spPr/>
        <p:txBody>
          <a:bodyPr/>
          <a:lstStyle/>
          <a:p>
            <a:fld id="{2AFAE8C1-6B6E-45D5-ADD7-42A5B75C8293}" type="datetimeFigureOut">
              <a:rPr lang="en-IN" smtClean="0"/>
              <a:pPr/>
              <a:t>06-07-2023</a:t>
            </a:fld>
            <a:endParaRPr lang="en-IN"/>
          </a:p>
        </p:txBody>
      </p:sp>
      <p:sp>
        <p:nvSpPr>
          <p:cNvPr id="6" name="Footer Placeholder 5">
            <a:extLst>
              <a:ext uri="{FF2B5EF4-FFF2-40B4-BE49-F238E27FC236}">
                <a16:creationId xmlns:a16="http://schemas.microsoft.com/office/drawing/2014/main" id="{AE64FC31-AB24-4DA2-829F-9B2D130BC95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234C7B1-AE22-4E58-8F57-EDDD5FBA2620}"/>
              </a:ext>
            </a:extLst>
          </p:cNvPr>
          <p:cNvSpPr>
            <a:spLocks noGrp="1"/>
          </p:cNvSpPr>
          <p:nvPr>
            <p:ph type="sldNum" sz="quarter" idx="12"/>
          </p:nvPr>
        </p:nvSpPr>
        <p:spPr/>
        <p:txBody>
          <a:bodyPr/>
          <a:lstStyle/>
          <a:p>
            <a:fld id="{DB667707-3897-498B-AA7F-0FA11EA06BD8}" type="slidenum">
              <a:rPr lang="en-IN" smtClean="0"/>
              <a:pPr/>
              <a:t>‹#›</a:t>
            </a:fld>
            <a:endParaRPr lang="en-IN"/>
          </a:p>
        </p:txBody>
      </p:sp>
    </p:spTree>
    <p:extLst>
      <p:ext uri="{BB962C8B-B14F-4D97-AF65-F5344CB8AC3E}">
        <p14:creationId xmlns:p14="http://schemas.microsoft.com/office/powerpoint/2010/main" val="149965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AC1E8-3A5E-4FCC-9758-FC5BB13C28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BF5BE4D-14CD-4791-9100-EFCA12D1F0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00B4DA1-198C-47BE-8C33-BA304BFB1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AEB57C-D76B-409D-B5AC-78B4272482C0}"/>
              </a:ext>
            </a:extLst>
          </p:cNvPr>
          <p:cNvSpPr>
            <a:spLocks noGrp="1"/>
          </p:cNvSpPr>
          <p:nvPr>
            <p:ph type="dt" sz="half" idx="10"/>
          </p:nvPr>
        </p:nvSpPr>
        <p:spPr/>
        <p:txBody>
          <a:bodyPr/>
          <a:lstStyle/>
          <a:p>
            <a:fld id="{2AFAE8C1-6B6E-45D5-ADD7-42A5B75C8293}" type="datetimeFigureOut">
              <a:rPr lang="en-IN" smtClean="0"/>
              <a:pPr/>
              <a:t>06-07-2023</a:t>
            </a:fld>
            <a:endParaRPr lang="en-IN"/>
          </a:p>
        </p:txBody>
      </p:sp>
      <p:sp>
        <p:nvSpPr>
          <p:cNvPr id="6" name="Footer Placeholder 5">
            <a:extLst>
              <a:ext uri="{FF2B5EF4-FFF2-40B4-BE49-F238E27FC236}">
                <a16:creationId xmlns:a16="http://schemas.microsoft.com/office/drawing/2014/main" id="{692AC4FE-83DC-410F-ABCD-31A2D3C8C3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DB6B766-642B-47F1-8B15-4C546ED061A9}"/>
              </a:ext>
            </a:extLst>
          </p:cNvPr>
          <p:cNvSpPr>
            <a:spLocks noGrp="1"/>
          </p:cNvSpPr>
          <p:nvPr>
            <p:ph type="sldNum" sz="quarter" idx="12"/>
          </p:nvPr>
        </p:nvSpPr>
        <p:spPr/>
        <p:txBody>
          <a:bodyPr/>
          <a:lstStyle/>
          <a:p>
            <a:fld id="{DB667707-3897-498B-AA7F-0FA11EA06BD8}" type="slidenum">
              <a:rPr lang="en-IN" smtClean="0"/>
              <a:pPr/>
              <a:t>‹#›</a:t>
            </a:fld>
            <a:endParaRPr lang="en-IN"/>
          </a:p>
        </p:txBody>
      </p:sp>
    </p:spTree>
    <p:extLst>
      <p:ext uri="{BB962C8B-B14F-4D97-AF65-F5344CB8AC3E}">
        <p14:creationId xmlns:p14="http://schemas.microsoft.com/office/powerpoint/2010/main" val="2588504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910622-E59B-4EF0-B0F5-83DF4B9087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AD0812C-4AD3-437A-945B-67E90C913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0C82A2-3195-437B-881E-69B0BAAC62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FAE8C1-6B6E-45D5-ADD7-42A5B75C8293}" type="datetimeFigureOut">
              <a:rPr lang="en-IN" smtClean="0"/>
              <a:pPr/>
              <a:t>06-07-2023</a:t>
            </a:fld>
            <a:endParaRPr lang="en-IN"/>
          </a:p>
        </p:txBody>
      </p:sp>
      <p:sp>
        <p:nvSpPr>
          <p:cNvPr id="5" name="Footer Placeholder 4">
            <a:extLst>
              <a:ext uri="{FF2B5EF4-FFF2-40B4-BE49-F238E27FC236}">
                <a16:creationId xmlns:a16="http://schemas.microsoft.com/office/drawing/2014/main" id="{E8676450-50A2-44D8-B937-5B6E43B0BE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72B9452-66D6-4AD0-A4F9-E7EBF1B0AB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667707-3897-498B-AA7F-0FA11EA06BD8}" type="slidenum">
              <a:rPr lang="en-IN" smtClean="0"/>
              <a:pPr/>
              <a:t>‹#›</a:t>
            </a:fld>
            <a:endParaRPr lang="en-IN"/>
          </a:p>
        </p:txBody>
      </p:sp>
    </p:spTree>
    <p:extLst>
      <p:ext uri="{BB962C8B-B14F-4D97-AF65-F5344CB8AC3E}">
        <p14:creationId xmlns:p14="http://schemas.microsoft.com/office/powerpoint/2010/main" val="2796077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01DEB-B1EA-49BB-BD3C-B3D52D6246D6}"/>
              </a:ext>
            </a:extLst>
          </p:cNvPr>
          <p:cNvSpPr>
            <a:spLocks noGrp="1"/>
          </p:cNvSpPr>
          <p:nvPr>
            <p:ph type="ctrTitle"/>
          </p:nvPr>
        </p:nvSpPr>
        <p:spPr>
          <a:xfrm>
            <a:off x="1451264" y="814721"/>
            <a:ext cx="9144000" cy="1355892"/>
          </a:xfrm>
        </p:spPr>
        <p:txBody>
          <a:bodyPr>
            <a:normAutofit/>
          </a:bodyPr>
          <a:lstStyle/>
          <a:p>
            <a:r>
              <a:rPr lang="en-IN" sz="6600" b="1" dirty="0" smtClean="0">
                <a:solidFill>
                  <a:srgbClr val="C00000"/>
                </a:solidFill>
                <a:effectLst>
                  <a:outerShdw blurRad="38100" dist="38100" dir="2700000" algn="tl">
                    <a:srgbClr val="000000">
                      <a:alpha val="43137"/>
                    </a:srgbClr>
                  </a:outerShdw>
                </a:effectLst>
              </a:rPr>
              <a:t>Automated Class Assist</a:t>
            </a:r>
            <a:endParaRPr lang="en-IN" sz="6600" b="1" dirty="0">
              <a:solidFill>
                <a:srgbClr val="C00000"/>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4F25B58D-274D-45E3-9E21-5C21F58203FD}"/>
              </a:ext>
            </a:extLst>
          </p:cNvPr>
          <p:cNvSpPr>
            <a:spLocks noGrp="1"/>
          </p:cNvSpPr>
          <p:nvPr>
            <p:ph type="subTitle" idx="1"/>
          </p:nvPr>
        </p:nvSpPr>
        <p:spPr>
          <a:xfrm>
            <a:off x="1451264" y="2791326"/>
            <a:ext cx="9144000" cy="2944311"/>
          </a:xfrm>
        </p:spPr>
        <p:txBody>
          <a:bodyPr>
            <a:normAutofit lnSpcReduction="10000"/>
          </a:bodyPr>
          <a:lstStyle/>
          <a:p>
            <a:pPr algn="l"/>
            <a:r>
              <a:rPr lang="en-IN" b="1" dirty="0" smtClean="0">
                <a:solidFill>
                  <a:srgbClr val="C00000"/>
                </a:solidFill>
              </a:rPr>
              <a:t>Team Number:8</a:t>
            </a:r>
          </a:p>
          <a:p>
            <a:pPr algn="l"/>
            <a:r>
              <a:rPr lang="en-IN" b="1" dirty="0" smtClean="0">
                <a:solidFill>
                  <a:srgbClr val="C00000"/>
                </a:solidFill>
              </a:rPr>
              <a:t>Students:</a:t>
            </a:r>
            <a:endParaRPr lang="en-IN" dirty="0" smtClean="0"/>
          </a:p>
          <a:p>
            <a:pPr algn="l"/>
            <a:r>
              <a:rPr lang="en-IN" dirty="0" smtClean="0"/>
              <a:t>1.Hafiz </a:t>
            </a:r>
            <a:r>
              <a:rPr lang="en-IN" dirty="0" err="1" smtClean="0"/>
              <a:t>shefeekh</a:t>
            </a:r>
            <a:r>
              <a:rPr lang="en-IN" dirty="0" smtClean="0"/>
              <a:t> TOC20RA022</a:t>
            </a:r>
          </a:p>
          <a:p>
            <a:pPr algn="l"/>
            <a:r>
              <a:rPr lang="en-IN" dirty="0" smtClean="0"/>
              <a:t>2.Musharraf </a:t>
            </a:r>
            <a:r>
              <a:rPr lang="en-IN" dirty="0" err="1" smtClean="0"/>
              <a:t>Hussain</a:t>
            </a:r>
            <a:r>
              <a:rPr lang="en-IN" dirty="0" smtClean="0"/>
              <a:t> TOC20RA037</a:t>
            </a:r>
          </a:p>
          <a:p>
            <a:pPr algn="l"/>
            <a:r>
              <a:rPr lang="en-IN" dirty="0" smtClean="0"/>
              <a:t>3.Sanjo </a:t>
            </a:r>
            <a:r>
              <a:rPr lang="en-IN" dirty="0" err="1" smtClean="0"/>
              <a:t>Shaji</a:t>
            </a:r>
            <a:r>
              <a:rPr lang="en-IN" dirty="0" smtClean="0"/>
              <a:t> TOC20RA042</a:t>
            </a:r>
          </a:p>
          <a:p>
            <a:pPr algn="l"/>
            <a:r>
              <a:rPr lang="en-IN" dirty="0" smtClean="0"/>
              <a:t>4.Shrijit V TOC20RA043</a:t>
            </a:r>
          </a:p>
          <a:p>
            <a:pPr algn="l"/>
            <a:r>
              <a:rPr lang="en-IN" b="1" dirty="0" smtClean="0">
                <a:solidFill>
                  <a:srgbClr val="C00000"/>
                </a:solidFill>
              </a:rPr>
              <a:t>Project Guide:  </a:t>
            </a:r>
            <a:r>
              <a:rPr lang="en-IN" dirty="0" smtClean="0"/>
              <a:t>Asst Prof. </a:t>
            </a:r>
            <a:r>
              <a:rPr lang="en-IN" dirty="0" err="1" smtClean="0"/>
              <a:t>Rekha</a:t>
            </a:r>
            <a:r>
              <a:rPr lang="en-IN" dirty="0" smtClean="0"/>
              <a:t> George</a:t>
            </a:r>
          </a:p>
          <a:p>
            <a:pPr algn="l"/>
            <a:endParaRPr lang="en-IN" dirty="0"/>
          </a:p>
        </p:txBody>
      </p:sp>
      <p:sp>
        <p:nvSpPr>
          <p:cNvPr id="4" name="Slide Number Placeholder 3">
            <a:extLst>
              <a:ext uri="{FF2B5EF4-FFF2-40B4-BE49-F238E27FC236}">
                <a16:creationId xmlns:a16="http://schemas.microsoft.com/office/drawing/2014/main" id="{AF6FDFA5-D748-A799-4BB1-33D99728BA07}"/>
              </a:ext>
            </a:extLst>
          </p:cNvPr>
          <p:cNvSpPr>
            <a:spLocks noGrp="1"/>
          </p:cNvSpPr>
          <p:nvPr>
            <p:ph type="sldNum" sz="quarter" idx="12"/>
          </p:nvPr>
        </p:nvSpPr>
        <p:spPr/>
        <p:txBody>
          <a:bodyPr/>
          <a:lstStyle/>
          <a:p>
            <a:fld id="{DB667707-3897-498B-AA7F-0FA11EA06BD8}" type="slidenum">
              <a:rPr lang="en-IN" smtClean="0"/>
              <a:pPr/>
              <a:t>1</a:t>
            </a:fld>
            <a:endParaRPr lang="en-IN"/>
          </a:p>
        </p:txBody>
      </p:sp>
    </p:spTree>
    <p:extLst>
      <p:ext uri="{BB962C8B-B14F-4D97-AF65-F5344CB8AC3E}">
        <p14:creationId xmlns:p14="http://schemas.microsoft.com/office/powerpoint/2010/main" val="21523740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2A16-ED8C-39D4-E0CA-F1D941D39DA5}"/>
              </a:ext>
            </a:extLst>
          </p:cNvPr>
          <p:cNvSpPr>
            <a:spLocks noGrp="1"/>
          </p:cNvSpPr>
          <p:nvPr>
            <p:ph type="title"/>
          </p:nvPr>
        </p:nvSpPr>
        <p:spPr>
          <a:xfrm>
            <a:off x="799012" y="182245"/>
            <a:ext cx="10515600" cy="1325563"/>
          </a:xfrm>
        </p:spPr>
        <p:txBody>
          <a:bodyPr/>
          <a:lstStyle/>
          <a:p>
            <a:r>
              <a:rPr lang="en-IN" b="1" dirty="0">
                <a:solidFill>
                  <a:srgbClr val="C00000"/>
                </a:solidFill>
                <a:effectLst>
                  <a:outerShdw blurRad="38100" dist="38100" dir="2700000" algn="tl">
                    <a:srgbClr val="000000">
                      <a:alpha val="43137"/>
                    </a:srgbClr>
                  </a:outerShdw>
                </a:effectLst>
              </a:rPr>
              <a:t>Component Description</a:t>
            </a:r>
          </a:p>
        </p:txBody>
      </p:sp>
      <p:sp>
        <p:nvSpPr>
          <p:cNvPr id="3" name="Content Placeholder 2">
            <a:extLst>
              <a:ext uri="{FF2B5EF4-FFF2-40B4-BE49-F238E27FC236}">
                <a16:creationId xmlns:a16="http://schemas.microsoft.com/office/drawing/2014/main" id="{C782801B-2B11-1B9F-D446-00EFCA1F9784}"/>
              </a:ext>
            </a:extLst>
          </p:cNvPr>
          <p:cNvSpPr>
            <a:spLocks noGrp="1"/>
          </p:cNvSpPr>
          <p:nvPr>
            <p:ph idx="1"/>
          </p:nvPr>
        </p:nvSpPr>
        <p:spPr/>
        <p:txBody>
          <a:bodyPr/>
          <a:lstStyle/>
          <a:p>
            <a:r>
              <a:rPr lang="en-US" dirty="0" err="1" smtClean="0"/>
              <a:t>Arduino</a:t>
            </a:r>
            <a:r>
              <a:rPr lang="en-US" dirty="0" smtClean="0"/>
              <a:t> Uno ATmega328P</a:t>
            </a:r>
          </a:p>
          <a:p>
            <a:r>
              <a:rPr lang="en-US" dirty="0" smtClean="0"/>
              <a:t>Ultrasonic sensor</a:t>
            </a:r>
          </a:p>
          <a:p>
            <a:r>
              <a:rPr lang="en-US" dirty="0" smtClean="0"/>
              <a:t>IR Sensor</a:t>
            </a:r>
          </a:p>
          <a:p>
            <a:r>
              <a:rPr lang="en-US" dirty="0" smtClean="0"/>
              <a:t>Motor driver</a:t>
            </a:r>
          </a:p>
          <a:p>
            <a:r>
              <a:rPr lang="en-US" dirty="0" smtClean="0"/>
              <a:t>DC Motors</a:t>
            </a:r>
          </a:p>
          <a:p>
            <a:r>
              <a:rPr lang="en-US" dirty="0" smtClean="0"/>
              <a:t>Li-Po Battery</a:t>
            </a:r>
          </a:p>
          <a:p>
            <a:pPr marL="0" indent="0">
              <a:buNone/>
            </a:pPr>
            <a:endParaRPr lang="en-US" dirty="0" smtClean="0"/>
          </a:p>
          <a:p>
            <a:endParaRPr lang="en-IN" dirty="0"/>
          </a:p>
        </p:txBody>
      </p:sp>
    </p:spTree>
    <p:extLst>
      <p:ext uri="{BB962C8B-B14F-4D97-AF65-F5344CB8AC3E}">
        <p14:creationId xmlns:p14="http://schemas.microsoft.com/office/powerpoint/2010/main" val="6551251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2A16-ED8C-39D4-E0CA-F1D941D39DA5}"/>
              </a:ext>
            </a:extLst>
          </p:cNvPr>
          <p:cNvSpPr>
            <a:spLocks noGrp="1"/>
          </p:cNvSpPr>
          <p:nvPr>
            <p:ph type="title"/>
          </p:nvPr>
        </p:nvSpPr>
        <p:spPr>
          <a:xfrm>
            <a:off x="720635" y="352062"/>
            <a:ext cx="10515600" cy="1325563"/>
          </a:xfrm>
        </p:spPr>
        <p:txBody>
          <a:bodyPr/>
          <a:lstStyle/>
          <a:p>
            <a:r>
              <a:rPr lang="en-US" b="1" dirty="0" err="1" smtClean="0">
                <a:solidFill>
                  <a:srgbClr val="C00000"/>
                </a:solidFill>
                <a:effectLst>
                  <a:outerShdw blurRad="38100" dist="38100" dir="2700000" algn="tl">
                    <a:srgbClr val="000000">
                      <a:alpha val="43137"/>
                    </a:srgbClr>
                  </a:outerShdw>
                </a:effectLst>
              </a:rPr>
              <a:t>Arduino</a:t>
            </a:r>
            <a:r>
              <a:rPr lang="en-US" b="1" dirty="0" smtClean="0">
                <a:solidFill>
                  <a:srgbClr val="C00000"/>
                </a:solidFill>
                <a:effectLst>
                  <a:outerShdw blurRad="38100" dist="38100" dir="2700000" algn="tl">
                    <a:srgbClr val="000000">
                      <a:alpha val="43137"/>
                    </a:srgbClr>
                  </a:outerShdw>
                </a:effectLst>
              </a:rPr>
              <a:t> UNO  ATmega328P</a:t>
            </a:r>
            <a:endParaRPr lang="en-IN" b="1" dirty="0">
              <a:solidFill>
                <a:srgbClr val="C00000"/>
              </a:solidFill>
              <a:effectLst>
                <a:outerShdw blurRad="38100" dist="38100" dir="2700000" algn="tl">
                  <a:srgbClr val="000000">
                    <a:alpha val="43137"/>
                  </a:srgbClr>
                </a:outerShdw>
              </a:effectLst>
            </a:endParaRPr>
          </a:p>
        </p:txBody>
      </p:sp>
      <p:sp>
        <p:nvSpPr>
          <p:cNvPr id="4" name="Content Placeholder 2"/>
          <p:cNvSpPr>
            <a:spLocks noGrp="1"/>
          </p:cNvSpPr>
          <p:nvPr>
            <p:ph idx="1"/>
          </p:nvPr>
        </p:nvSpPr>
        <p:spPr>
          <a:xfrm>
            <a:off x="838200" y="1825624"/>
            <a:ext cx="5536474" cy="5032375"/>
          </a:xfrm>
        </p:spPr>
        <p:txBody>
          <a:bodyPr/>
          <a:lstStyle/>
          <a:p>
            <a:r>
              <a:rPr lang="en-US" sz="2400" dirty="0"/>
              <a:t>ATmega328P with1kb of EEPROM</a:t>
            </a:r>
          </a:p>
          <a:p>
            <a:r>
              <a:rPr lang="en-US" sz="2400" dirty="0" smtClean="0"/>
              <a:t>14 </a:t>
            </a:r>
            <a:r>
              <a:rPr lang="en-US" sz="2400" dirty="0"/>
              <a:t>digital input/output pins (of which 6 can be used as PWM outputs), 6 analog </a:t>
            </a:r>
            <a:r>
              <a:rPr lang="en-US" sz="2400" dirty="0" smtClean="0"/>
              <a:t>inputs</a:t>
            </a:r>
          </a:p>
          <a:p>
            <a:r>
              <a:rPr lang="en-US" sz="2400" dirty="0"/>
              <a:t>16 MHz ceramic </a:t>
            </a:r>
            <a:r>
              <a:rPr lang="en-US" sz="2400" dirty="0" smtClean="0"/>
              <a:t>resonator</a:t>
            </a:r>
          </a:p>
          <a:p>
            <a:r>
              <a:rPr lang="en-US" sz="2400" dirty="0"/>
              <a:t>an 8-bit microcontroller with 32KB of Flash memory and 2KB of RAM</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069" y="1293223"/>
            <a:ext cx="4663439" cy="5564777"/>
          </a:xfrm>
          <a:prstGeom prst="rect">
            <a:avLst/>
          </a:prstGeom>
        </p:spPr>
      </p:pic>
    </p:spTree>
    <p:extLst>
      <p:ext uri="{BB962C8B-B14F-4D97-AF65-F5344CB8AC3E}">
        <p14:creationId xmlns:p14="http://schemas.microsoft.com/office/powerpoint/2010/main" val="6551251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2A16-ED8C-39D4-E0CA-F1D941D39DA5}"/>
              </a:ext>
            </a:extLst>
          </p:cNvPr>
          <p:cNvSpPr>
            <a:spLocks noGrp="1"/>
          </p:cNvSpPr>
          <p:nvPr>
            <p:ph type="title"/>
          </p:nvPr>
        </p:nvSpPr>
        <p:spPr/>
        <p:txBody>
          <a:bodyPr/>
          <a:lstStyle/>
          <a:p>
            <a:r>
              <a:rPr lang="en-IN" b="1" dirty="0" smtClean="0">
                <a:solidFill>
                  <a:srgbClr val="C00000"/>
                </a:solidFill>
                <a:effectLst>
                  <a:outerShdw blurRad="38100" dist="38100" dir="2700000" algn="tl">
                    <a:srgbClr val="000000">
                      <a:alpha val="43137"/>
                    </a:srgbClr>
                  </a:outerShdw>
                </a:effectLst>
              </a:rPr>
              <a:t>The HC-SR04 Ultrasonic Range Sensor Features</a:t>
            </a:r>
            <a:endParaRPr lang="en-IN" b="1" dirty="0">
              <a:solidFill>
                <a:srgbClr val="C0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782801B-2B11-1B9F-D446-00EFCA1F9784}"/>
              </a:ext>
            </a:extLst>
          </p:cNvPr>
          <p:cNvSpPr>
            <a:spLocks noGrp="1"/>
          </p:cNvSpPr>
          <p:nvPr>
            <p:ph idx="1"/>
          </p:nvPr>
        </p:nvSpPr>
        <p:spPr>
          <a:xfrm>
            <a:off x="339635" y="1825625"/>
            <a:ext cx="6479176" cy="4351338"/>
          </a:xfrm>
        </p:spPr>
        <p:txBody>
          <a:bodyPr>
            <a:normAutofit/>
          </a:bodyPr>
          <a:lstStyle/>
          <a:p>
            <a:r>
              <a:rPr lang="en-IN" dirty="0" smtClean="0">
                <a:solidFill>
                  <a:srgbClr val="202124"/>
                </a:solidFill>
                <a:latin typeface="arial" panose="020B0604020202020204" pitchFamily="34" charset="0"/>
              </a:rPr>
              <a:t>Input Voltage: 5V.</a:t>
            </a:r>
          </a:p>
          <a:p>
            <a:r>
              <a:rPr lang="en-IN" dirty="0" smtClean="0">
                <a:solidFill>
                  <a:srgbClr val="202124"/>
                </a:solidFill>
                <a:latin typeface="arial" panose="020B0604020202020204" pitchFamily="34" charset="0"/>
              </a:rPr>
              <a:t>Current Draw: 20mA (Max)</a:t>
            </a:r>
          </a:p>
          <a:p>
            <a:r>
              <a:rPr lang="en-IN" dirty="0" smtClean="0">
                <a:solidFill>
                  <a:srgbClr val="202124"/>
                </a:solidFill>
                <a:latin typeface="arial" panose="020B0604020202020204" pitchFamily="34" charset="0"/>
              </a:rPr>
              <a:t>Digital Output: 0 to 5V.</a:t>
            </a:r>
          </a:p>
          <a:p>
            <a:r>
              <a:rPr lang="en-IN" dirty="0" smtClean="0">
                <a:solidFill>
                  <a:srgbClr val="202124"/>
                </a:solidFill>
                <a:latin typeface="arial" panose="020B0604020202020204" pitchFamily="34" charset="0"/>
              </a:rPr>
              <a:t>Working Temperature: -15°C to  70°C.</a:t>
            </a:r>
          </a:p>
          <a:p>
            <a:r>
              <a:rPr lang="en-US" dirty="0" err="1" smtClean="0">
                <a:latin typeface="Arial" panose="020B0604020202020204" pitchFamily="34" charset="0"/>
                <a:cs typeface="Arial" panose="020B0604020202020204" pitchFamily="34" charset="0"/>
              </a:rPr>
              <a:t>Frequeny</a:t>
            </a:r>
            <a:r>
              <a:rPr lang="en-US" dirty="0" smtClean="0">
                <a:latin typeface="Arial" panose="020B0604020202020204" pitchFamily="34" charset="0"/>
                <a:cs typeface="Arial" panose="020B0604020202020204" pitchFamily="34" charset="0"/>
              </a:rPr>
              <a:t> range </a:t>
            </a:r>
            <a:r>
              <a:rPr lang="en-US" dirty="0">
                <a:latin typeface="Arial" panose="020B0604020202020204" pitchFamily="34" charset="0"/>
                <a:cs typeface="Arial" panose="020B0604020202020204" pitchFamily="34" charset="0"/>
              </a:rPr>
              <a:t>of 30–500 </a:t>
            </a:r>
            <a:r>
              <a:rPr lang="en-US" dirty="0" smtClean="0">
                <a:latin typeface="Arial" panose="020B0604020202020204" pitchFamily="34" charset="0"/>
                <a:cs typeface="Arial" panose="020B0604020202020204" pitchFamily="34" charset="0"/>
              </a:rPr>
              <a:t>kHz</a:t>
            </a:r>
          </a:p>
          <a:p>
            <a:r>
              <a:rPr lang="en-US" dirty="0" smtClean="0">
                <a:solidFill>
                  <a:srgbClr val="202124"/>
                </a:solidFill>
                <a:latin typeface="Arial" panose="020B0604020202020204" pitchFamily="34" charset="0"/>
                <a:cs typeface="Arial" panose="020B0604020202020204" pitchFamily="34" charset="0"/>
              </a:rPr>
              <a:t>Sensing range : 2 to 400 cm</a:t>
            </a:r>
            <a:endParaRPr lang="en-IN" dirty="0" smtClean="0">
              <a:solidFill>
                <a:srgbClr val="202124"/>
              </a:solidFill>
              <a:latin typeface="Arial" panose="020B0604020202020204" pitchFamily="34" charset="0"/>
              <a:cs typeface="Arial" panose="020B0604020202020204" pitchFamily="34" charset="0"/>
            </a:endParaRPr>
          </a:p>
          <a:p>
            <a:endParaRPr lang="en-IN" dirty="0"/>
          </a:p>
        </p:txBody>
      </p:sp>
      <p:pic>
        <p:nvPicPr>
          <p:cNvPr id="4" name="Picture 2" descr="Image result for hc sr04 features">
            <a:extLst>
              <a:ext uri="{FF2B5EF4-FFF2-40B4-BE49-F238E27FC236}">
                <a16:creationId xmlns:a16="http://schemas.microsoft.com/office/drawing/2014/main" id="{7CA9B514-DB00-7D4E-5C32-4FEFED9FA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5776" y="1384663"/>
            <a:ext cx="5586224" cy="5238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1251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2A16-ED8C-39D4-E0CA-F1D941D39DA5}"/>
              </a:ext>
            </a:extLst>
          </p:cNvPr>
          <p:cNvSpPr>
            <a:spLocks noGrp="1"/>
          </p:cNvSpPr>
          <p:nvPr>
            <p:ph type="title"/>
          </p:nvPr>
        </p:nvSpPr>
        <p:spPr/>
        <p:txBody>
          <a:bodyPr/>
          <a:lstStyle/>
          <a:p>
            <a:r>
              <a:rPr lang="en-US" b="1" cap="all" dirty="0" smtClean="0">
                <a:solidFill>
                  <a:srgbClr val="C00000"/>
                </a:solidFill>
                <a:effectLst>
                  <a:outerShdw blurRad="38100" dist="38100" dir="2700000" algn="tl">
                    <a:srgbClr val="000000">
                      <a:alpha val="43137"/>
                    </a:srgbClr>
                  </a:outerShdw>
                </a:effectLst>
              </a:rPr>
              <a:t>IR INFRARED</a:t>
            </a:r>
            <a:endParaRPr lang="en-IN" b="1" dirty="0">
              <a:solidFill>
                <a:srgbClr val="C0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782801B-2B11-1B9F-D446-00EFCA1F9784}"/>
              </a:ext>
            </a:extLst>
          </p:cNvPr>
          <p:cNvSpPr>
            <a:spLocks noGrp="1"/>
          </p:cNvSpPr>
          <p:nvPr>
            <p:ph idx="1"/>
          </p:nvPr>
        </p:nvSpPr>
        <p:spPr>
          <a:xfrm>
            <a:off x="838200" y="1825625"/>
            <a:ext cx="5706291" cy="4351338"/>
          </a:xfrm>
        </p:spPr>
        <p:txBody>
          <a:bodyPr/>
          <a:lstStyle/>
          <a:p>
            <a:r>
              <a:rPr lang="en-US" dirty="0" smtClean="0"/>
              <a:t>5VDC Operating voltage</a:t>
            </a:r>
          </a:p>
          <a:p>
            <a:r>
              <a:rPr lang="en-US" dirty="0" smtClean="0"/>
              <a:t>I/O pins are 5V and 3.3V compliant</a:t>
            </a:r>
          </a:p>
          <a:p>
            <a:r>
              <a:rPr lang="en-US" dirty="0" smtClean="0"/>
              <a:t>Range: Up to 30cm</a:t>
            </a:r>
          </a:p>
          <a:p>
            <a:r>
              <a:rPr lang="en-US" dirty="0" smtClean="0"/>
              <a:t>Adjustable Sensing range</a:t>
            </a:r>
          </a:p>
          <a:p>
            <a:r>
              <a:rPr lang="en-US" dirty="0" smtClean="0"/>
              <a:t>Built-in Ambient Light Sensor</a:t>
            </a:r>
          </a:p>
          <a:p>
            <a:r>
              <a:rPr lang="en-US" dirty="0" smtClean="0"/>
              <a:t>20mA supply current</a:t>
            </a:r>
          </a:p>
          <a:p>
            <a:r>
              <a:rPr lang="en-US" dirty="0" smtClean="0"/>
              <a:t>Mounting hole</a:t>
            </a:r>
          </a:p>
          <a:p>
            <a:pPr>
              <a:buNone/>
            </a:pPr>
            <a:endParaRPr lang="en-IN" dirty="0"/>
          </a:p>
        </p:txBody>
      </p:sp>
      <p:pic>
        <p:nvPicPr>
          <p:cNvPr id="4" name="Picture 2" descr="https://mikroelectron.com/ProImg/X4/aa4b0492-bc15-4eb2-8fef-91943f5666f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4753" y="1554480"/>
            <a:ext cx="4898573" cy="509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1251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2A16-ED8C-39D4-E0CA-F1D941D39DA5}"/>
              </a:ext>
            </a:extLst>
          </p:cNvPr>
          <p:cNvSpPr>
            <a:spLocks noGrp="1"/>
          </p:cNvSpPr>
          <p:nvPr>
            <p:ph type="title"/>
          </p:nvPr>
        </p:nvSpPr>
        <p:spPr/>
        <p:txBody>
          <a:bodyPr/>
          <a:lstStyle/>
          <a:p>
            <a:r>
              <a:rPr lang="en-IN" b="1" dirty="0" smtClean="0">
                <a:solidFill>
                  <a:srgbClr val="C00000"/>
                </a:solidFill>
                <a:effectLst>
                  <a:outerShdw blurRad="38100" dist="38100" dir="2700000" algn="tl">
                    <a:srgbClr val="000000">
                      <a:alpha val="43137"/>
                    </a:srgbClr>
                  </a:outerShdw>
                </a:effectLst>
              </a:rPr>
              <a:t>L298N Motor Driver Module</a:t>
            </a:r>
            <a:endParaRPr lang="en-IN" b="1" dirty="0">
              <a:solidFill>
                <a:srgbClr val="C0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782801B-2B11-1B9F-D446-00EFCA1F9784}"/>
              </a:ext>
            </a:extLst>
          </p:cNvPr>
          <p:cNvSpPr>
            <a:spLocks noGrp="1"/>
          </p:cNvSpPr>
          <p:nvPr>
            <p:ph idx="1"/>
          </p:nvPr>
        </p:nvSpPr>
        <p:spPr>
          <a:xfrm>
            <a:off x="838200" y="1825625"/>
            <a:ext cx="5719354" cy="4351338"/>
          </a:xfrm>
        </p:spPr>
        <p:txBody>
          <a:bodyPr>
            <a:normAutofit fontScale="85000" lnSpcReduction="20000"/>
          </a:bodyPr>
          <a:lstStyle/>
          <a:p>
            <a:r>
              <a:rPr lang="en-IN" dirty="0" smtClean="0">
                <a:solidFill>
                  <a:srgbClr val="303030"/>
                </a:solidFill>
                <a:latin typeface="-apple-system"/>
              </a:rPr>
              <a:t>Driver Model: L298N 2A</a:t>
            </a:r>
          </a:p>
          <a:p>
            <a:r>
              <a:rPr lang="en-IN" dirty="0" smtClean="0">
                <a:solidFill>
                  <a:srgbClr val="303030"/>
                </a:solidFill>
                <a:latin typeface="-apple-system"/>
              </a:rPr>
              <a:t>Driver Chip: Double H Bridge L298N</a:t>
            </a:r>
          </a:p>
          <a:p>
            <a:r>
              <a:rPr lang="en-IN" dirty="0" smtClean="0">
                <a:solidFill>
                  <a:srgbClr val="303030"/>
                </a:solidFill>
                <a:latin typeface="-apple-system"/>
              </a:rPr>
              <a:t>Motor Supply Voltage (Maximum): 46V</a:t>
            </a:r>
          </a:p>
          <a:p>
            <a:r>
              <a:rPr lang="en-IN" dirty="0" smtClean="0">
                <a:solidFill>
                  <a:srgbClr val="303030"/>
                </a:solidFill>
                <a:latin typeface="-apple-system"/>
              </a:rPr>
              <a:t>Motor Supply Current (Maximum): 2A</a:t>
            </a:r>
          </a:p>
          <a:p>
            <a:r>
              <a:rPr lang="en-IN" dirty="0" smtClean="0">
                <a:solidFill>
                  <a:srgbClr val="303030"/>
                </a:solidFill>
                <a:latin typeface="-apple-system"/>
              </a:rPr>
              <a:t>Logic Voltage: 5V</a:t>
            </a:r>
          </a:p>
          <a:p>
            <a:r>
              <a:rPr lang="en-IN" dirty="0" smtClean="0">
                <a:solidFill>
                  <a:srgbClr val="303030"/>
                </a:solidFill>
                <a:latin typeface="-apple-system"/>
              </a:rPr>
              <a:t>Driver Voltage: 5-35V</a:t>
            </a:r>
          </a:p>
          <a:p>
            <a:r>
              <a:rPr lang="en-IN" dirty="0" smtClean="0">
                <a:solidFill>
                  <a:srgbClr val="303030"/>
                </a:solidFill>
                <a:latin typeface="-apple-system"/>
              </a:rPr>
              <a:t>Driver Current:2A</a:t>
            </a:r>
          </a:p>
          <a:p>
            <a:r>
              <a:rPr lang="en-IN" dirty="0" smtClean="0">
                <a:solidFill>
                  <a:srgbClr val="303030"/>
                </a:solidFill>
                <a:latin typeface="-apple-system"/>
              </a:rPr>
              <a:t>Logical Current:0-36mA</a:t>
            </a:r>
          </a:p>
          <a:p>
            <a:r>
              <a:rPr lang="en-IN" dirty="0" err="1" smtClean="0">
                <a:solidFill>
                  <a:srgbClr val="303030"/>
                </a:solidFill>
                <a:latin typeface="-apple-system"/>
              </a:rPr>
              <a:t>Heatsink</a:t>
            </a:r>
            <a:r>
              <a:rPr lang="en-IN" dirty="0" smtClean="0">
                <a:solidFill>
                  <a:srgbClr val="303030"/>
                </a:solidFill>
                <a:latin typeface="-apple-system"/>
              </a:rPr>
              <a:t> for better performance</a:t>
            </a:r>
          </a:p>
          <a:p>
            <a:r>
              <a:rPr lang="en-IN" dirty="0" smtClean="0">
                <a:solidFill>
                  <a:srgbClr val="303030"/>
                </a:solidFill>
                <a:latin typeface="-apple-system"/>
              </a:rPr>
              <a:t>Power-On LED indicator</a:t>
            </a:r>
          </a:p>
          <a:p>
            <a:pPr marL="0" indent="0" algn="just">
              <a:buNone/>
            </a:pPr>
            <a:r>
              <a:rPr lang="en-IN" dirty="0" smtClean="0">
                <a:solidFill>
                  <a:srgbClr val="303030"/>
                </a:solidFill>
                <a:latin typeface="-apple-system"/>
              </a:rPr>
              <a:t> </a:t>
            </a:r>
          </a:p>
          <a:p>
            <a:pPr>
              <a:buNone/>
            </a:pPr>
            <a:endParaRPr lang="en-IN" dirty="0"/>
          </a:p>
        </p:txBody>
      </p:sp>
      <p:pic>
        <p:nvPicPr>
          <p:cNvPr id="4" name="Picture 3" descr="Buy L298 Motor Driver IC Breakout Module Online In India. Hyderabad">
            <a:extLst>
              <a:ext uri="{FF2B5EF4-FFF2-40B4-BE49-F238E27FC236}">
                <a16:creationId xmlns:a16="http://schemas.microsoft.com/office/drawing/2014/main" id="{C1A9E66A-577E-A8C8-8958-5646A7586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2687" y="1254034"/>
            <a:ext cx="5399314" cy="5290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1251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2A16-ED8C-39D4-E0CA-F1D941D39DA5}"/>
              </a:ext>
            </a:extLst>
          </p:cNvPr>
          <p:cNvSpPr>
            <a:spLocks noGrp="1"/>
          </p:cNvSpPr>
          <p:nvPr>
            <p:ph type="title"/>
          </p:nvPr>
        </p:nvSpPr>
        <p:spPr/>
        <p:txBody>
          <a:bodyPr/>
          <a:lstStyle/>
          <a:p>
            <a:r>
              <a:rPr lang="en-US" b="1" cap="all" dirty="0" smtClean="0">
                <a:solidFill>
                  <a:srgbClr val="C00000"/>
                </a:solidFill>
                <a:effectLst>
                  <a:outerShdw blurRad="38100" dist="38100" dir="2700000" algn="tl">
                    <a:srgbClr val="000000">
                      <a:alpha val="43137"/>
                    </a:srgbClr>
                  </a:outerShdw>
                </a:effectLst>
              </a:rPr>
              <a:t>DC Motor</a:t>
            </a:r>
            <a:endParaRPr lang="en-IN" b="1" dirty="0">
              <a:solidFill>
                <a:srgbClr val="C0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782801B-2B11-1B9F-D446-00EFCA1F9784}"/>
              </a:ext>
            </a:extLst>
          </p:cNvPr>
          <p:cNvSpPr>
            <a:spLocks noGrp="1"/>
          </p:cNvSpPr>
          <p:nvPr>
            <p:ph idx="1"/>
          </p:nvPr>
        </p:nvSpPr>
        <p:spPr>
          <a:xfrm>
            <a:off x="838200" y="1825625"/>
            <a:ext cx="6346371" cy="4351338"/>
          </a:xfrm>
        </p:spPr>
        <p:txBody>
          <a:bodyPr/>
          <a:lstStyle/>
          <a:p>
            <a:r>
              <a:rPr lang="en-US" dirty="0" smtClean="0"/>
              <a:t>Elimination of machining operations.</a:t>
            </a:r>
          </a:p>
          <a:p>
            <a:r>
              <a:rPr lang="en-US" dirty="0" smtClean="0"/>
              <a:t>Low density: lightweight, low inertia.</a:t>
            </a:r>
          </a:p>
          <a:p>
            <a:r>
              <a:rPr lang="en-US" dirty="0" smtClean="0"/>
              <a:t>Operating Voltage: 3 to 12V.</a:t>
            </a:r>
          </a:p>
          <a:p>
            <a:r>
              <a:rPr lang="en-US" dirty="0" smtClean="0"/>
              <a:t>Current (without loading): 40-180mA.</a:t>
            </a:r>
          </a:p>
          <a:p>
            <a:r>
              <a:rPr lang="en-US" dirty="0" smtClean="0"/>
              <a:t>RPM: 150 rpm.</a:t>
            </a:r>
          </a:p>
          <a:p>
            <a:r>
              <a:rPr lang="en-US" dirty="0" smtClean="0"/>
              <a:t>Output Torque: 0.8 kg cm.</a:t>
            </a:r>
          </a:p>
          <a:p>
            <a:pPr>
              <a:buNone/>
            </a:pPr>
            <a:endParaRPr lang="en-IN" dirty="0"/>
          </a:p>
        </p:txBody>
      </p:sp>
      <p:pic>
        <p:nvPicPr>
          <p:cNvPr id="4" name="Picture 2" descr="https://www.electronicscomp.com/image/cache/catalog/150-rpm-single-shaft-bo-motor-straight-800x8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4753" y="1802674"/>
            <a:ext cx="4833258" cy="4781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1251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2A16-ED8C-39D4-E0CA-F1D941D39DA5}"/>
              </a:ext>
            </a:extLst>
          </p:cNvPr>
          <p:cNvSpPr>
            <a:spLocks noGrp="1"/>
          </p:cNvSpPr>
          <p:nvPr>
            <p:ph type="title"/>
          </p:nvPr>
        </p:nvSpPr>
        <p:spPr/>
        <p:txBody>
          <a:bodyPr/>
          <a:lstStyle/>
          <a:p>
            <a:r>
              <a:rPr lang="en-US" b="1" cap="all" dirty="0" smtClean="0">
                <a:solidFill>
                  <a:srgbClr val="C00000"/>
                </a:solidFill>
                <a:effectLst>
                  <a:outerShdw blurRad="38100" dist="38100" dir="2700000" algn="tl">
                    <a:srgbClr val="000000">
                      <a:alpha val="43137"/>
                    </a:srgbClr>
                  </a:outerShdw>
                </a:effectLst>
              </a:rPr>
              <a:t>Li-Po Battery</a:t>
            </a:r>
            <a:endParaRPr lang="en-IN" b="1" dirty="0">
              <a:solidFill>
                <a:srgbClr val="C0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782801B-2B11-1B9F-D446-00EFCA1F9784}"/>
              </a:ext>
            </a:extLst>
          </p:cNvPr>
          <p:cNvSpPr>
            <a:spLocks noGrp="1"/>
          </p:cNvSpPr>
          <p:nvPr>
            <p:ph idx="1"/>
          </p:nvPr>
        </p:nvSpPr>
        <p:spPr>
          <a:xfrm>
            <a:off x="838200" y="1825625"/>
            <a:ext cx="7260771" cy="4351338"/>
          </a:xfrm>
        </p:spPr>
        <p:txBody>
          <a:bodyPr/>
          <a:lstStyle/>
          <a:p>
            <a:r>
              <a:rPr lang="en-US" dirty="0" smtClean="0"/>
              <a:t>High Capacity and Stable Discharge Voltage</a:t>
            </a:r>
          </a:p>
          <a:p>
            <a:r>
              <a:rPr lang="en-US" dirty="0" smtClean="0"/>
              <a:t>Light Weight, Small Size and High Performance</a:t>
            </a:r>
          </a:p>
          <a:p>
            <a:r>
              <a:rPr lang="en-US" dirty="0" smtClean="0"/>
              <a:t>Small Internal Resistance</a:t>
            </a:r>
          </a:p>
          <a:p>
            <a:r>
              <a:rPr lang="en-US" dirty="0" smtClean="0"/>
              <a:t>Outstanding Discharge Properties and Storage Capacity</a:t>
            </a:r>
          </a:p>
          <a:p>
            <a:r>
              <a:rPr lang="en-US" dirty="0" smtClean="0"/>
              <a:t>Pollution free, Long Cycle Life</a:t>
            </a:r>
          </a:p>
          <a:p>
            <a:r>
              <a:rPr lang="en-US" dirty="0" smtClean="0"/>
              <a:t>Battery capacity: 1200mAh</a:t>
            </a:r>
          </a:p>
          <a:p>
            <a:r>
              <a:rPr lang="en-US" dirty="0" smtClean="0"/>
              <a:t>Power: 3.7V</a:t>
            </a:r>
          </a:p>
          <a:p>
            <a:pPr>
              <a:buNone/>
            </a:pPr>
            <a:endParaRPr lang="en-IN" dirty="0"/>
          </a:p>
        </p:txBody>
      </p:sp>
      <p:pic>
        <p:nvPicPr>
          <p:cNvPr id="4" name="Picture 2" descr="https://5.imimg.com/data5/SELLER/Default/2021/10/ZT/YZ/FK/138593507/hongli-1500-mah-rechargeable-battery-500x5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8458" y="1410789"/>
            <a:ext cx="3357154" cy="5212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1251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55BB-93AD-B71A-8B43-46F4DE869DB7}"/>
              </a:ext>
            </a:extLst>
          </p:cNvPr>
          <p:cNvSpPr>
            <a:spLocks noGrp="1"/>
          </p:cNvSpPr>
          <p:nvPr>
            <p:ph type="title"/>
          </p:nvPr>
        </p:nvSpPr>
        <p:spPr/>
        <p:txBody>
          <a:bodyPr/>
          <a:lstStyle/>
          <a:p>
            <a:r>
              <a:rPr lang="en-US" sz="5400" b="1" dirty="0">
                <a:solidFill>
                  <a:srgbClr val="C00000"/>
                </a:solidFill>
                <a:effectLst>
                  <a:outerShdw blurRad="38100" dist="38100" dir="2700000" algn="tl">
                    <a:srgbClr val="000000">
                      <a:alpha val="43137"/>
                    </a:srgbClr>
                  </a:outerShdw>
                </a:effectLst>
              </a:rPr>
              <a:t>Mechanical </a:t>
            </a:r>
            <a:r>
              <a:rPr lang="en-US" sz="5400" b="1" dirty="0" smtClean="0">
                <a:solidFill>
                  <a:srgbClr val="C00000"/>
                </a:solidFill>
                <a:effectLst>
                  <a:outerShdw blurRad="38100" dist="38100" dir="2700000" algn="tl">
                    <a:srgbClr val="000000">
                      <a:alpha val="43137"/>
                    </a:srgbClr>
                  </a:outerShdw>
                </a:effectLst>
              </a:rPr>
              <a:t>Design </a:t>
            </a:r>
            <a:r>
              <a:rPr lang="en-US" sz="1400" dirty="0" smtClean="0">
                <a:effectLst>
                  <a:outerShdw blurRad="38100" dist="38100" dir="2700000" algn="tl">
                    <a:srgbClr val="000000">
                      <a:alpha val="43137"/>
                    </a:srgbClr>
                  </a:outerShdw>
                </a:effectLst>
              </a:rPr>
              <a:t>(Units in cm)</a:t>
            </a:r>
            <a:endParaRPr lang="en-IN" sz="1400" b="1"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43A15C25-4A3D-E962-B4AC-148D6F7B502F}"/>
              </a:ext>
            </a:extLst>
          </p:cNvPr>
          <p:cNvSpPr>
            <a:spLocks noGrp="1"/>
          </p:cNvSpPr>
          <p:nvPr>
            <p:ph type="sldNum" sz="quarter" idx="12"/>
          </p:nvPr>
        </p:nvSpPr>
        <p:spPr/>
        <p:txBody>
          <a:bodyPr/>
          <a:lstStyle/>
          <a:p>
            <a:fld id="{DB667707-3897-498B-AA7F-0FA11EA06BD8}" type="slidenum">
              <a:rPr lang="en-IN" smtClean="0"/>
              <a:pPr/>
              <a:t>17</a:t>
            </a:fld>
            <a:endParaRPr lang="en-IN"/>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90688"/>
            <a:ext cx="12116995" cy="4161472"/>
          </a:xfrm>
        </p:spPr>
      </p:pic>
    </p:spTree>
    <p:extLst>
      <p:ext uri="{BB962C8B-B14F-4D97-AF65-F5344CB8AC3E}">
        <p14:creationId xmlns:p14="http://schemas.microsoft.com/office/powerpoint/2010/main" val="17997444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A4038-CED5-45AD-BA58-6839868627DD}"/>
              </a:ext>
            </a:extLst>
          </p:cNvPr>
          <p:cNvSpPr>
            <a:spLocks noGrp="1"/>
          </p:cNvSpPr>
          <p:nvPr>
            <p:ph type="title"/>
          </p:nvPr>
        </p:nvSpPr>
        <p:spPr/>
        <p:txBody>
          <a:bodyPr/>
          <a:lstStyle/>
          <a:p>
            <a:r>
              <a:rPr lang="en-IN" sz="5400" b="1" dirty="0">
                <a:solidFill>
                  <a:srgbClr val="C00000"/>
                </a:solidFill>
                <a:effectLst>
                  <a:outerShdw blurRad="38100" dist="38100" dir="2700000" algn="tl">
                    <a:srgbClr val="000000">
                      <a:alpha val="43137"/>
                    </a:srgbClr>
                  </a:outerShdw>
                </a:effectLst>
              </a:rPr>
              <a:t>Software Requirements</a:t>
            </a:r>
          </a:p>
        </p:txBody>
      </p:sp>
      <p:sp>
        <p:nvSpPr>
          <p:cNvPr id="3" name="Content Placeholder 2">
            <a:extLst>
              <a:ext uri="{FF2B5EF4-FFF2-40B4-BE49-F238E27FC236}">
                <a16:creationId xmlns:a16="http://schemas.microsoft.com/office/drawing/2014/main" id="{3680F638-097B-44CD-ACA0-B4AB9A2D675F}"/>
              </a:ext>
            </a:extLst>
          </p:cNvPr>
          <p:cNvSpPr>
            <a:spLocks noGrp="1"/>
          </p:cNvSpPr>
          <p:nvPr>
            <p:ph idx="1"/>
          </p:nvPr>
        </p:nvSpPr>
        <p:spPr/>
        <p:txBody>
          <a:bodyPr/>
          <a:lstStyle/>
          <a:p>
            <a:r>
              <a:rPr lang="en-US" dirty="0" smtClean="0"/>
              <a:t>Programming software- </a:t>
            </a:r>
            <a:r>
              <a:rPr lang="en-US" i="1" dirty="0" err="1" smtClean="0"/>
              <a:t>Arduino</a:t>
            </a:r>
            <a:r>
              <a:rPr lang="en-US" i="1" dirty="0" smtClean="0"/>
              <a:t> IDE</a:t>
            </a:r>
          </a:p>
          <a:p>
            <a:r>
              <a:rPr lang="en-US" dirty="0" smtClean="0"/>
              <a:t>Designing software- </a:t>
            </a:r>
            <a:r>
              <a:rPr lang="en-US" i="1" dirty="0" err="1" smtClean="0"/>
              <a:t>Autocad</a:t>
            </a:r>
            <a:endParaRPr lang="en-US" i="1" dirty="0" smtClean="0"/>
          </a:p>
          <a:p>
            <a:r>
              <a:rPr lang="en-US" dirty="0" smtClean="0"/>
              <a:t>Programming Language- </a:t>
            </a:r>
            <a:r>
              <a:rPr lang="en-US" i="1" dirty="0" smtClean="0"/>
              <a:t>C</a:t>
            </a:r>
            <a:endParaRPr lang="en-IN" i="1" dirty="0" smtClean="0"/>
          </a:p>
          <a:p>
            <a:pPr marL="0" indent="0">
              <a:lnSpc>
                <a:spcPct val="150000"/>
              </a:lnSpc>
              <a:buNone/>
            </a:pPr>
            <a:endParaRPr lang="en-IN" dirty="0"/>
          </a:p>
        </p:txBody>
      </p:sp>
      <p:sp>
        <p:nvSpPr>
          <p:cNvPr id="4" name="Slide Number Placeholder 3">
            <a:extLst>
              <a:ext uri="{FF2B5EF4-FFF2-40B4-BE49-F238E27FC236}">
                <a16:creationId xmlns:a16="http://schemas.microsoft.com/office/drawing/2014/main" id="{2ED691CB-C109-FAF5-A01F-7787468E841C}"/>
              </a:ext>
            </a:extLst>
          </p:cNvPr>
          <p:cNvSpPr>
            <a:spLocks noGrp="1"/>
          </p:cNvSpPr>
          <p:nvPr>
            <p:ph type="sldNum" sz="quarter" idx="12"/>
          </p:nvPr>
        </p:nvSpPr>
        <p:spPr/>
        <p:txBody>
          <a:bodyPr/>
          <a:lstStyle/>
          <a:p>
            <a:fld id="{DB667707-3897-498B-AA7F-0FA11EA06BD8}" type="slidenum">
              <a:rPr lang="en-IN" smtClean="0"/>
              <a:pPr/>
              <a:t>18</a:t>
            </a:fld>
            <a:endParaRPr lang="en-IN"/>
          </a:p>
        </p:txBody>
      </p:sp>
    </p:spTree>
    <p:extLst>
      <p:ext uri="{BB962C8B-B14F-4D97-AF65-F5344CB8AC3E}">
        <p14:creationId xmlns:p14="http://schemas.microsoft.com/office/powerpoint/2010/main" val="4296723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8B18F-EDED-78BB-4D45-466EE4FF70D2}"/>
              </a:ext>
            </a:extLst>
          </p:cNvPr>
          <p:cNvSpPr>
            <a:spLocks noGrp="1"/>
          </p:cNvSpPr>
          <p:nvPr>
            <p:ph type="title"/>
          </p:nvPr>
        </p:nvSpPr>
        <p:spPr>
          <a:xfrm>
            <a:off x="838200" y="1"/>
            <a:ext cx="10515600" cy="770708"/>
          </a:xfrm>
        </p:spPr>
        <p:txBody>
          <a:bodyPr>
            <a:normAutofit fontScale="90000"/>
          </a:bodyPr>
          <a:lstStyle/>
          <a:p>
            <a:r>
              <a:rPr lang="en-IN" sz="5400" b="1" dirty="0">
                <a:solidFill>
                  <a:srgbClr val="C00000"/>
                </a:solidFill>
                <a:effectLst>
                  <a:outerShdw blurRad="38100" dist="38100" dir="2700000" algn="tl">
                    <a:srgbClr val="000000">
                      <a:alpha val="43137"/>
                    </a:srgbClr>
                  </a:outerShdw>
                </a:effectLst>
              </a:rPr>
              <a:t>Flowchart/Algorithm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0124" y="770709"/>
            <a:ext cx="6851752" cy="6309948"/>
          </a:xfrm>
        </p:spPr>
      </p:pic>
    </p:spTree>
    <p:extLst>
      <p:ext uri="{BB962C8B-B14F-4D97-AF65-F5344CB8AC3E}">
        <p14:creationId xmlns:p14="http://schemas.microsoft.com/office/powerpoint/2010/main" val="18024120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50D8D-73BF-41A6-832E-CAEDBD27F45C}"/>
              </a:ext>
            </a:extLst>
          </p:cNvPr>
          <p:cNvSpPr>
            <a:spLocks noGrp="1"/>
          </p:cNvSpPr>
          <p:nvPr>
            <p:ph type="title"/>
          </p:nvPr>
        </p:nvSpPr>
        <p:spPr>
          <a:xfrm>
            <a:off x="838200" y="222070"/>
            <a:ext cx="10515600" cy="1005840"/>
          </a:xfrm>
        </p:spPr>
        <p:txBody>
          <a:bodyPr/>
          <a:lstStyle/>
          <a:p>
            <a:r>
              <a:rPr lang="en-IN" b="1" dirty="0">
                <a:solidFill>
                  <a:srgbClr val="C00000"/>
                </a:solidFill>
                <a:effectLst>
                  <a:outerShdw blurRad="38100" dist="38100" dir="2700000" algn="tl">
                    <a:srgbClr val="000000">
                      <a:alpha val="43137"/>
                    </a:srgbClr>
                  </a:outerShdw>
                </a:effectLst>
              </a:rPr>
              <a:t>Abstract</a:t>
            </a:r>
          </a:p>
        </p:txBody>
      </p:sp>
      <p:sp>
        <p:nvSpPr>
          <p:cNvPr id="3" name="Content Placeholder 2">
            <a:extLst>
              <a:ext uri="{FF2B5EF4-FFF2-40B4-BE49-F238E27FC236}">
                <a16:creationId xmlns:a16="http://schemas.microsoft.com/office/drawing/2014/main" id="{485819D9-5CC1-49C4-9923-919039458D04}"/>
              </a:ext>
            </a:extLst>
          </p:cNvPr>
          <p:cNvSpPr>
            <a:spLocks noGrp="1"/>
          </p:cNvSpPr>
          <p:nvPr>
            <p:ph idx="1"/>
          </p:nvPr>
        </p:nvSpPr>
        <p:spPr>
          <a:xfrm>
            <a:off x="838200" y="1018903"/>
            <a:ext cx="10515600" cy="5158060"/>
          </a:xfrm>
        </p:spPr>
        <p:txBody>
          <a:bodyPr>
            <a:normAutofit/>
          </a:bodyPr>
          <a:lstStyle/>
          <a:p>
            <a:pPr algn="just">
              <a:lnSpc>
                <a:spcPct val="150000"/>
              </a:lnSpc>
            </a:pPr>
            <a:r>
              <a:rPr lang="en-AU" dirty="0" smtClean="0">
                <a:solidFill>
                  <a:srgbClr val="262626"/>
                </a:solidFill>
                <a:latin typeface="Cambria Math" panose="02040503050406030204" pitchFamily="18" charset="0"/>
                <a:ea typeface="Cambria Math" panose="02040503050406030204" pitchFamily="18" charset="0"/>
              </a:rPr>
              <a:t>An Automated mobile robot is a type of robot that can understand and move through its</a:t>
            </a:r>
            <a:r>
              <a:rPr lang="en-IN" dirty="0" smtClean="0">
                <a:latin typeface="Cambria Math" panose="02040503050406030204" pitchFamily="18" charset="0"/>
                <a:ea typeface="Cambria Math" panose="02040503050406030204" pitchFamily="18" charset="0"/>
              </a:rPr>
              <a:t> </a:t>
            </a:r>
            <a:r>
              <a:rPr lang="en-AU" dirty="0" smtClean="0">
                <a:solidFill>
                  <a:srgbClr val="262626"/>
                </a:solidFill>
                <a:latin typeface="Cambria Math" panose="02040503050406030204" pitchFamily="18" charset="0"/>
                <a:ea typeface="Cambria Math" panose="02040503050406030204" pitchFamily="18" charset="0"/>
              </a:rPr>
              <a:t>environment independently.</a:t>
            </a:r>
          </a:p>
          <a:p>
            <a:pPr algn="just">
              <a:lnSpc>
                <a:spcPct val="150000"/>
              </a:lnSpc>
            </a:pPr>
            <a:r>
              <a:rPr lang="en-AU" dirty="0" smtClean="0">
                <a:solidFill>
                  <a:srgbClr val="262626"/>
                </a:solidFill>
                <a:latin typeface="Cambria Math" panose="02040503050406030204" pitchFamily="18" charset="0"/>
                <a:ea typeface="Cambria Math" panose="02040503050406030204" pitchFamily="18" charset="0"/>
              </a:rPr>
              <a:t>AMR use a set of  sensors, for obstacle avoidance, path planning to interpret and navigate through their environment</a:t>
            </a:r>
          </a:p>
          <a:p>
            <a:pPr algn="just">
              <a:lnSpc>
                <a:spcPct val="150000"/>
              </a:lnSpc>
            </a:pPr>
            <a:r>
              <a:rPr lang="en-AU" dirty="0" smtClean="0">
                <a:solidFill>
                  <a:srgbClr val="262626"/>
                </a:solidFill>
                <a:latin typeface="Cambria Math" panose="02040503050406030204" pitchFamily="18" charset="0"/>
                <a:ea typeface="Cambria Math" panose="02040503050406030204" pitchFamily="18" charset="0"/>
              </a:rPr>
              <a:t>The goal of the project is to develop a  mobile robot capable of transferring files and documents to various classes in a floor by line following mechanism and obstacle avoidance method</a:t>
            </a:r>
            <a:endParaRPr lang="en-IN" dirty="0"/>
          </a:p>
        </p:txBody>
      </p:sp>
    </p:spTree>
    <p:extLst>
      <p:ext uri="{BB962C8B-B14F-4D97-AF65-F5344CB8AC3E}">
        <p14:creationId xmlns:p14="http://schemas.microsoft.com/office/powerpoint/2010/main" val="11842964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9007"/>
            <a:ext cx="10515600" cy="901336"/>
          </a:xfrm>
        </p:spPr>
        <p:txBody>
          <a:bodyPr/>
          <a:lstStyle/>
          <a:p>
            <a:r>
              <a:rPr lang="en-US" b="1" dirty="0" smtClean="0">
                <a:solidFill>
                  <a:srgbClr val="C00000"/>
                </a:solidFill>
                <a:effectLst>
                  <a:outerShdw blurRad="38100" dist="38100" dir="2700000" algn="tl">
                    <a:srgbClr val="000000">
                      <a:alpha val="43137"/>
                    </a:srgbClr>
                  </a:outerShdw>
                </a:effectLst>
              </a:rPr>
              <a:t>Circuit Diagram</a:t>
            </a:r>
            <a:endParaRPr lang="en-US" dirty="0"/>
          </a:p>
        </p:txBody>
      </p:sp>
      <p:pic>
        <p:nvPicPr>
          <p:cNvPr id="5" name="Content Placeholder 4"/>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466940" y="1422400"/>
            <a:ext cx="8534340" cy="4754563"/>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87FD4-63EB-EDEA-67A6-0EC711B8FFBE}"/>
              </a:ext>
            </a:extLst>
          </p:cNvPr>
          <p:cNvSpPr>
            <a:spLocks noGrp="1"/>
          </p:cNvSpPr>
          <p:nvPr>
            <p:ph type="title"/>
          </p:nvPr>
        </p:nvSpPr>
        <p:spPr/>
        <p:txBody>
          <a:bodyPr/>
          <a:lstStyle/>
          <a:p>
            <a:r>
              <a:rPr lang="en-IN" b="1" dirty="0">
                <a:solidFill>
                  <a:srgbClr val="C00000"/>
                </a:solidFill>
                <a:effectLst>
                  <a:outerShdw blurRad="38100" dist="38100" dir="2700000" algn="tl">
                    <a:srgbClr val="000000">
                      <a:alpha val="43137"/>
                    </a:srgbClr>
                  </a:outerShdw>
                </a:effectLst>
              </a:rPr>
              <a:t>Results</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4467" y="1917065"/>
            <a:ext cx="4528973" cy="3821792"/>
          </a:xfrm>
        </p:spPr>
      </p:pic>
      <p:pic>
        <p:nvPicPr>
          <p:cNvPr id="6" name="Content Placeholder 3" descr="WhatsApp Image 2023-06-09 at 11.58.46 AM.jpeg"/>
          <p:cNvPicPr>
            <a:picLocks noChangeAspect="1"/>
          </p:cNvPicPr>
          <p:nvPr/>
        </p:nvPicPr>
        <p:blipFill>
          <a:blip r:embed="rId3"/>
          <a:stretch>
            <a:fillRect/>
          </a:stretch>
        </p:blipFill>
        <p:spPr>
          <a:xfrm>
            <a:off x="4663440" y="1917065"/>
            <a:ext cx="6731484" cy="3786460"/>
          </a:xfrm>
          <a:prstGeom prst="rect">
            <a:avLst/>
          </a:prstGeom>
        </p:spPr>
      </p:pic>
    </p:spTree>
    <p:extLst>
      <p:ext uri="{BB962C8B-B14F-4D97-AF65-F5344CB8AC3E}">
        <p14:creationId xmlns:p14="http://schemas.microsoft.com/office/powerpoint/2010/main" val="17525343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87FD4-63EB-EDEA-67A6-0EC711B8FFBE}"/>
              </a:ext>
            </a:extLst>
          </p:cNvPr>
          <p:cNvSpPr>
            <a:spLocks noGrp="1"/>
          </p:cNvSpPr>
          <p:nvPr>
            <p:ph type="title"/>
          </p:nvPr>
        </p:nvSpPr>
        <p:spPr/>
        <p:txBody>
          <a:bodyPr/>
          <a:lstStyle/>
          <a:p>
            <a:r>
              <a:rPr lang="en-IN" b="1" dirty="0">
                <a:solidFill>
                  <a:srgbClr val="C00000"/>
                </a:solidFill>
                <a:effectLst>
                  <a:outerShdw blurRad="38100" dist="38100" dir="2700000" algn="tl">
                    <a:srgbClr val="000000">
                      <a:alpha val="43137"/>
                    </a:srgbClr>
                  </a:outerShdw>
                </a:effectLst>
              </a:rPr>
              <a:t>Results</a:t>
            </a:r>
          </a:p>
        </p:txBody>
      </p:sp>
      <p:pic>
        <p:nvPicPr>
          <p:cNvPr id="5" name="Content Placeholder 4"/>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562251" y="1653946"/>
            <a:ext cx="4247425" cy="3185569"/>
          </a:xfrm>
        </p:spPr>
      </p:pic>
      <p:pic>
        <p:nvPicPr>
          <p:cNvPr id="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9676" y="1727428"/>
            <a:ext cx="4026655" cy="3112087"/>
          </a:xfrm>
          <a:prstGeom prst="rect">
            <a:avLst/>
          </a:prstGeom>
        </p:spPr>
      </p:pic>
    </p:spTree>
    <p:extLst>
      <p:ext uri="{BB962C8B-B14F-4D97-AF65-F5344CB8AC3E}">
        <p14:creationId xmlns:p14="http://schemas.microsoft.com/office/powerpoint/2010/main" val="17525343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87FD4-63EB-EDEA-67A6-0EC711B8FFBE}"/>
              </a:ext>
            </a:extLst>
          </p:cNvPr>
          <p:cNvSpPr>
            <a:spLocks noGrp="1"/>
          </p:cNvSpPr>
          <p:nvPr>
            <p:ph type="title"/>
          </p:nvPr>
        </p:nvSpPr>
        <p:spPr/>
        <p:txBody>
          <a:bodyPr/>
          <a:lstStyle/>
          <a:p>
            <a:r>
              <a:rPr lang="en-IN" b="1" dirty="0">
                <a:solidFill>
                  <a:srgbClr val="C00000"/>
                </a:solidFill>
                <a:effectLst>
                  <a:outerShdw blurRad="38100" dist="38100" dir="2700000" algn="tl">
                    <a:srgbClr val="000000">
                      <a:alpha val="43137"/>
                    </a:srgbClr>
                  </a:outerShdw>
                </a:effectLst>
              </a:rPr>
              <a:t>Results</a:t>
            </a:r>
          </a:p>
        </p:txBody>
      </p:sp>
      <p:pic>
        <p:nvPicPr>
          <p:cNvPr id="5" name="media2_j0TPvN8X">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12988" y="1825625"/>
            <a:ext cx="7567612" cy="4351338"/>
          </a:xfrm>
        </p:spPr>
      </p:pic>
    </p:spTree>
    <p:extLst>
      <p:ext uri="{BB962C8B-B14F-4D97-AF65-F5344CB8AC3E}">
        <p14:creationId xmlns:p14="http://schemas.microsoft.com/office/powerpoint/2010/main" val="17525343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C00000"/>
                </a:solidFill>
                <a:effectLst>
                  <a:outerShdw blurRad="38100" dist="38100" dir="2700000" algn="tl">
                    <a:srgbClr val="000000">
                      <a:alpha val="43137"/>
                    </a:srgbClr>
                  </a:outerShdw>
                </a:effectLst>
              </a:rPr>
              <a:t>Results</a:t>
            </a:r>
            <a:endParaRPr lang="en-IN" dirty="0">
              <a:solidFill>
                <a:srgbClr val="FF0000"/>
              </a:solidFill>
            </a:endParaRPr>
          </a:p>
        </p:txBody>
      </p:sp>
      <p:pic>
        <p:nvPicPr>
          <p:cNvPr id="5" name="media1_VkjenzrR">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12988" y="1825625"/>
            <a:ext cx="7567612" cy="4351338"/>
          </a:xfrm>
        </p:spPr>
      </p:pic>
    </p:spTree>
    <p:extLst>
      <p:ext uri="{BB962C8B-B14F-4D97-AF65-F5344CB8AC3E}">
        <p14:creationId xmlns:p14="http://schemas.microsoft.com/office/powerpoint/2010/main" val="37006177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87FD4-63EB-EDEA-67A6-0EC711B8FFBE}"/>
              </a:ext>
            </a:extLst>
          </p:cNvPr>
          <p:cNvSpPr>
            <a:spLocks noGrp="1"/>
          </p:cNvSpPr>
          <p:nvPr>
            <p:ph type="title"/>
          </p:nvPr>
        </p:nvSpPr>
        <p:spPr/>
        <p:txBody>
          <a:bodyPr/>
          <a:lstStyle/>
          <a:p>
            <a:r>
              <a:rPr lang="en-IN" b="1" dirty="0">
                <a:solidFill>
                  <a:srgbClr val="C00000"/>
                </a:solidFill>
                <a:effectLst>
                  <a:outerShdw blurRad="38100" dist="38100" dir="2700000" algn="tl">
                    <a:srgbClr val="000000">
                      <a:alpha val="43137"/>
                    </a:srgbClr>
                  </a:outerShdw>
                </a:effectLst>
              </a:rPr>
              <a:t>Conclusion</a:t>
            </a:r>
          </a:p>
        </p:txBody>
      </p:sp>
      <p:sp>
        <p:nvSpPr>
          <p:cNvPr id="3" name="Content Placeholder 2">
            <a:extLst>
              <a:ext uri="{FF2B5EF4-FFF2-40B4-BE49-F238E27FC236}">
                <a16:creationId xmlns:a16="http://schemas.microsoft.com/office/drawing/2014/main" id="{77CBE36B-491E-1373-0079-7131D3A3A12C}"/>
              </a:ext>
            </a:extLst>
          </p:cNvPr>
          <p:cNvSpPr>
            <a:spLocks noGrp="1"/>
          </p:cNvSpPr>
          <p:nvPr>
            <p:ph idx="1"/>
          </p:nvPr>
        </p:nvSpPr>
        <p:spPr/>
        <p:txBody>
          <a:bodyPr>
            <a:normAutofit fontScale="92500" lnSpcReduction="10000"/>
          </a:bodyPr>
          <a:lstStyle/>
          <a:p>
            <a:r>
              <a:rPr lang="en-IN" dirty="0" smtClean="0"/>
              <a:t>The prototype of the system developed here can share file among a few classroom and staffroom.</a:t>
            </a:r>
          </a:p>
          <a:p>
            <a:endParaRPr lang="en-IN" dirty="0" smtClean="0"/>
          </a:p>
          <a:p>
            <a:r>
              <a:rPr lang="en-IN" dirty="0" smtClean="0"/>
              <a:t>Use of this robot in college make the college environment more efficient , working friendly and faster. </a:t>
            </a:r>
          </a:p>
          <a:p>
            <a:endParaRPr lang="en-IN" dirty="0" smtClean="0"/>
          </a:p>
          <a:p>
            <a:r>
              <a:rPr lang="en-IN" dirty="0" smtClean="0"/>
              <a:t>This system is applicable for carrying documents or goods within the places at the same floor. </a:t>
            </a:r>
          </a:p>
          <a:p>
            <a:pPr marL="0" indent="0">
              <a:buNone/>
            </a:pPr>
            <a:endParaRPr lang="en-IN" dirty="0" smtClean="0"/>
          </a:p>
          <a:p>
            <a:r>
              <a:rPr lang="en-US" dirty="0" smtClean="0"/>
              <a:t>The results demonstrate the successful implementation of the file line-delivering robot using the Arduino Uno microcontroller.  </a:t>
            </a:r>
          </a:p>
          <a:p>
            <a:endParaRPr lang="en-IN" dirty="0"/>
          </a:p>
        </p:txBody>
      </p:sp>
    </p:spTree>
    <p:extLst>
      <p:ext uri="{BB962C8B-B14F-4D97-AF65-F5344CB8AC3E}">
        <p14:creationId xmlns:p14="http://schemas.microsoft.com/office/powerpoint/2010/main" val="39417199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C00000"/>
                </a:solidFill>
                <a:effectLst>
                  <a:outerShdw blurRad="38100" dist="38100" dir="2700000" algn="tl">
                    <a:srgbClr val="000000">
                      <a:alpha val="43137"/>
                    </a:srgbClr>
                  </a:outerShdw>
                </a:effectLst>
              </a:rPr>
              <a:t>Conclusion</a:t>
            </a:r>
            <a:endParaRPr lang="en-IN" dirty="0"/>
          </a:p>
        </p:txBody>
      </p:sp>
      <p:pic>
        <p:nvPicPr>
          <p:cNvPr id="4" name="WhatsApp Video 2023-06-12 at 2.38.43 P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12988" y="1825625"/>
            <a:ext cx="7567612" cy="4351338"/>
          </a:xfrm>
        </p:spPr>
      </p:pic>
    </p:spTree>
    <p:extLst>
      <p:ext uri="{BB962C8B-B14F-4D97-AF65-F5344CB8AC3E}">
        <p14:creationId xmlns:p14="http://schemas.microsoft.com/office/powerpoint/2010/main" val="17083395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87FD4-63EB-EDEA-67A6-0EC711B8FFBE}"/>
              </a:ext>
            </a:extLst>
          </p:cNvPr>
          <p:cNvSpPr>
            <a:spLocks noGrp="1"/>
          </p:cNvSpPr>
          <p:nvPr>
            <p:ph type="title"/>
          </p:nvPr>
        </p:nvSpPr>
        <p:spPr/>
        <p:txBody>
          <a:bodyPr/>
          <a:lstStyle/>
          <a:p>
            <a:r>
              <a:rPr lang="en-IN" b="1" dirty="0">
                <a:solidFill>
                  <a:srgbClr val="C00000"/>
                </a:solidFill>
                <a:effectLst>
                  <a:outerShdw blurRad="38100" dist="38100" dir="2700000" algn="tl">
                    <a:srgbClr val="000000">
                      <a:alpha val="43137"/>
                    </a:srgbClr>
                  </a:outerShdw>
                </a:effectLst>
              </a:rPr>
              <a:t>Future Work</a:t>
            </a:r>
          </a:p>
        </p:txBody>
      </p:sp>
      <p:sp>
        <p:nvSpPr>
          <p:cNvPr id="3" name="Content Placeholder 2">
            <a:extLst>
              <a:ext uri="{FF2B5EF4-FFF2-40B4-BE49-F238E27FC236}">
                <a16:creationId xmlns:a16="http://schemas.microsoft.com/office/drawing/2014/main" id="{77CBE36B-491E-1373-0079-7131D3A3A12C}"/>
              </a:ext>
            </a:extLst>
          </p:cNvPr>
          <p:cNvSpPr>
            <a:spLocks noGrp="1"/>
          </p:cNvSpPr>
          <p:nvPr>
            <p:ph idx="1"/>
          </p:nvPr>
        </p:nvSpPr>
        <p:spPr/>
        <p:txBody>
          <a:bodyPr>
            <a:normAutofit/>
          </a:bodyPr>
          <a:lstStyle/>
          <a:p>
            <a:r>
              <a:rPr lang="en-IN" dirty="0" smtClean="0"/>
              <a:t>In future the system can be developed to do the same task within the places of several floor and may be it can be develop to do the file transfers throughout the college campus from department to another department</a:t>
            </a:r>
          </a:p>
          <a:p>
            <a:r>
              <a:rPr lang="en-US" dirty="0"/>
              <a:t> </a:t>
            </a:r>
            <a:r>
              <a:rPr lang="en-US" dirty="0" smtClean="0"/>
              <a:t>RFID Readers can be used to deliver things to specific classes </a:t>
            </a:r>
          </a:p>
          <a:p>
            <a:r>
              <a:rPr lang="en-US" dirty="0" smtClean="0"/>
              <a:t>Mobile app can be used to call the robot to required class and it can be scheduled to perform routine tasks</a:t>
            </a:r>
          </a:p>
          <a:p>
            <a:r>
              <a:rPr lang="en-US" dirty="0" smtClean="0"/>
              <a:t>A Self charging mechanism can also be included</a:t>
            </a:r>
          </a:p>
          <a:p>
            <a:endParaRPr lang="en-US" dirty="0" smtClean="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17310229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74C6-E933-4FB2-ABAE-0FB89B757986}"/>
              </a:ext>
            </a:extLst>
          </p:cNvPr>
          <p:cNvSpPr>
            <a:spLocks noGrp="1"/>
          </p:cNvSpPr>
          <p:nvPr>
            <p:ph type="title"/>
          </p:nvPr>
        </p:nvSpPr>
        <p:spPr/>
        <p:txBody>
          <a:bodyPr/>
          <a:lstStyle/>
          <a:p>
            <a:r>
              <a:rPr lang="en-IN" b="1" dirty="0">
                <a:solidFill>
                  <a:srgbClr val="C00000"/>
                </a:solidFill>
                <a:effectLst>
                  <a:outerShdw blurRad="38100" dist="38100" dir="2700000" algn="tl">
                    <a:srgbClr val="000000">
                      <a:alpha val="43137"/>
                    </a:srgbClr>
                  </a:outerShdw>
                </a:effectLst>
              </a:rPr>
              <a:t>Timeline of the Project</a:t>
            </a:r>
          </a:p>
        </p:txBody>
      </p:sp>
      <p:graphicFrame>
        <p:nvGraphicFramePr>
          <p:cNvPr id="6" name="Table 6">
            <a:extLst>
              <a:ext uri="{FF2B5EF4-FFF2-40B4-BE49-F238E27FC236}">
                <a16:creationId xmlns:a16="http://schemas.microsoft.com/office/drawing/2014/main" id="{A7872943-5045-A486-28E1-297CAA921F8B}"/>
              </a:ext>
            </a:extLst>
          </p:cNvPr>
          <p:cNvGraphicFramePr>
            <a:graphicFrameLocks noGrp="1"/>
          </p:cNvGraphicFramePr>
          <p:nvPr>
            <p:ph idx="1"/>
            <p:extLst>
              <p:ext uri="{D42A27DB-BD31-4B8C-83A1-F6EECF244321}">
                <p14:modId xmlns:p14="http://schemas.microsoft.com/office/powerpoint/2010/main" val="2178591222"/>
              </p:ext>
            </p:extLst>
          </p:nvPr>
        </p:nvGraphicFramePr>
        <p:xfrm>
          <a:off x="485502" y="1773373"/>
          <a:ext cx="10515597" cy="2595880"/>
        </p:xfrm>
        <a:graphic>
          <a:graphicData uri="http://schemas.openxmlformats.org/drawingml/2006/table">
            <a:tbl>
              <a:tblPr firstRow="1" bandRow="1">
                <a:tableStyleId>{5940675A-B579-460E-94D1-54222C63F5DA}</a:tableStyleId>
              </a:tblPr>
              <a:tblGrid>
                <a:gridCol w="886691">
                  <a:extLst>
                    <a:ext uri="{9D8B030D-6E8A-4147-A177-3AD203B41FA5}">
                      <a16:colId xmlns:a16="http://schemas.microsoft.com/office/drawing/2014/main" val="2114905849"/>
                    </a:ext>
                  </a:extLst>
                </a:gridCol>
                <a:gridCol w="6123707">
                  <a:extLst>
                    <a:ext uri="{9D8B030D-6E8A-4147-A177-3AD203B41FA5}">
                      <a16:colId xmlns:a16="http://schemas.microsoft.com/office/drawing/2014/main" val="1721308328"/>
                    </a:ext>
                  </a:extLst>
                </a:gridCol>
                <a:gridCol w="3505199">
                  <a:extLst>
                    <a:ext uri="{9D8B030D-6E8A-4147-A177-3AD203B41FA5}">
                      <a16:colId xmlns:a16="http://schemas.microsoft.com/office/drawing/2014/main" val="4246724944"/>
                    </a:ext>
                  </a:extLst>
                </a:gridCol>
              </a:tblGrid>
              <a:tr h="370840">
                <a:tc>
                  <a:txBody>
                    <a:bodyPr/>
                    <a:lstStyle/>
                    <a:p>
                      <a:pPr algn="ctr"/>
                      <a:r>
                        <a:rPr lang="en-IN" b="1" dirty="0"/>
                        <a:t>S. No.</a:t>
                      </a:r>
                    </a:p>
                  </a:txBody>
                  <a:tcPr/>
                </a:tc>
                <a:tc>
                  <a:txBody>
                    <a:bodyPr/>
                    <a:lstStyle/>
                    <a:p>
                      <a:pPr algn="ctr"/>
                      <a:r>
                        <a:rPr lang="en-IN" b="1" dirty="0"/>
                        <a:t>Work Planned</a:t>
                      </a:r>
                    </a:p>
                  </a:txBody>
                  <a:tcPr/>
                </a:tc>
                <a:tc>
                  <a:txBody>
                    <a:bodyPr/>
                    <a:lstStyle/>
                    <a:p>
                      <a:pPr algn="ctr"/>
                      <a:r>
                        <a:rPr lang="en-IN" b="1" dirty="0"/>
                        <a:t>Date of Completion</a:t>
                      </a:r>
                    </a:p>
                  </a:txBody>
                  <a:tcPr/>
                </a:tc>
                <a:extLst>
                  <a:ext uri="{0D108BD9-81ED-4DB2-BD59-A6C34878D82A}">
                    <a16:rowId xmlns:a16="http://schemas.microsoft.com/office/drawing/2014/main" val="192508348"/>
                  </a:ext>
                </a:extLst>
              </a:tr>
              <a:tr h="370840">
                <a:tc>
                  <a:txBody>
                    <a:bodyPr/>
                    <a:lstStyle/>
                    <a:p>
                      <a:r>
                        <a:rPr lang="en-US" dirty="0"/>
                        <a:t>1</a:t>
                      </a:r>
                      <a:endParaRPr lang="en-IN" dirty="0"/>
                    </a:p>
                  </a:txBody>
                  <a:tcPr/>
                </a:tc>
                <a:tc>
                  <a:txBody>
                    <a:bodyPr/>
                    <a:lstStyle/>
                    <a:p>
                      <a:r>
                        <a:rPr lang="en-US" dirty="0"/>
                        <a:t>Introduction to </a:t>
                      </a:r>
                      <a:r>
                        <a:rPr lang="en-US" dirty="0" err="1" smtClean="0"/>
                        <a:t>Miniproject</a:t>
                      </a:r>
                      <a:endParaRPr lang="en-IN" dirty="0"/>
                    </a:p>
                  </a:txBody>
                  <a:tcPr/>
                </a:tc>
                <a:tc>
                  <a:txBody>
                    <a:bodyPr/>
                    <a:lstStyle/>
                    <a:p>
                      <a:r>
                        <a:rPr lang="en-US" dirty="0" smtClean="0"/>
                        <a:t>9/2/2023</a:t>
                      </a:r>
                      <a:r>
                        <a:rPr lang="en-US" baseline="0" dirty="0" smtClean="0"/>
                        <a:t> to 17/2/2023</a:t>
                      </a:r>
                      <a:endParaRPr lang="en-IN" dirty="0"/>
                    </a:p>
                  </a:txBody>
                  <a:tcPr/>
                </a:tc>
                <a:extLst>
                  <a:ext uri="{0D108BD9-81ED-4DB2-BD59-A6C34878D82A}">
                    <a16:rowId xmlns:a16="http://schemas.microsoft.com/office/drawing/2014/main" val="1232778680"/>
                  </a:ext>
                </a:extLst>
              </a:tr>
              <a:tr h="370840">
                <a:tc>
                  <a:txBody>
                    <a:bodyPr/>
                    <a:lstStyle/>
                    <a:p>
                      <a:r>
                        <a:rPr lang="en-US" dirty="0"/>
                        <a:t>2</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Designing of the framework , collecting components</a:t>
                      </a:r>
                      <a:endParaRPr lang="en-IN" dirty="0"/>
                    </a:p>
                  </a:txBody>
                  <a:tcPr/>
                </a:tc>
                <a:tc>
                  <a:txBody>
                    <a:bodyPr/>
                    <a:lstStyle/>
                    <a:p>
                      <a:r>
                        <a:rPr lang="en-US" dirty="0" smtClean="0"/>
                        <a:t>27/2/2023 to 10/3/2023</a:t>
                      </a:r>
                      <a:endParaRPr lang="en-IN" dirty="0"/>
                    </a:p>
                  </a:txBody>
                  <a:tcPr/>
                </a:tc>
                <a:extLst>
                  <a:ext uri="{0D108BD9-81ED-4DB2-BD59-A6C34878D82A}">
                    <a16:rowId xmlns:a16="http://schemas.microsoft.com/office/drawing/2014/main" val="10002"/>
                  </a:ext>
                </a:extLst>
              </a:tr>
              <a:tr h="370840">
                <a:tc>
                  <a:txBody>
                    <a:bodyPr/>
                    <a:lstStyle/>
                    <a:p>
                      <a:r>
                        <a:rPr lang="en-US" dirty="0"/>
                        <a:t>3</a:t>
                      </a:r>
                      <a:endParaRPr lang="en-IN" dirty="0"/>
                    </a:p>
                  </a:txBody>
                  <a:tcPr/>
                </a:tc>
                <a:tc>
                  <a:txBody>
                    <a:bodyPr/>
                    <a:lstStyle/>
                    <a:p>
                      <a:r>
                        <a:rPr lang="en-US" dirty="0"/>
                        <a:t>Build the body of the robot</a:t>
                      </a:r>
                      <a:endParaRPr lang="en-IN" dirty="0"/>
                    </a:p>
                  </a:txBody>
                  <a:tcPr/>
                </a:tc>
                <a:tc>
                  <a:txBody>
                    <a:bodyPr/>
                    <a:lstStyle/>
                    <a:p>
                      <a:r>
                        <a:rPr lang="en-US" dirty="0" smtClean="0"/>
                        <a:t>13/3/2023 to 25/3/2023</a:t>
                      </a:r>
                      <a:endParaRPr lang="en-IN" dirty="0"/>
                    </a:p>
                  </a:txBody>
                  <a:tcPr/>
                </a:tc>
                <a:extLst>
                  <a:ext uri="{0D108BD9-81ED-4DB2-BD59-A6C34878D82A}">
                    <a16:rowId xmlns:a16="http://schemas.microsoft.com/office/drawing/2014/main" val="663730741"/>
                  </a:ext>
                </a:extLst>
              </a:tr>
              <a:tr h="370840">
                <a:tc>
                  <a:txBody>
                    <a:bodyPr/>
                    <a:lstStyle/>
                    <a:p>
                      <a:r>
                        <a:rPr lang="en-US" dirty="0"/>
                        <a:t>4</a:t>
                      </a:r>
                      <a:endParaRPr lang="en-IN" dirty="0"/>
                    </a:p>
                  </a:txBody>
                  <a:tcPr/>
                </a:tc>
                <a:tc>
                  <a:txBody>
                    <a:bodyPr/>
                    <a:lstStyle/>
                    <a:p>
                      <a:r>
                        <a:rPr lang="en-US" dirty="0"/>
                        <a:t>Design the circuit diagram and flowchart</a:t>
                      </a:r>
                      <a:endParaRPr lang="en-IN" dirty="0"/>
                    </a:p>
                  </a:txBody>
                  <a:tcPr/>
                </a:tc>
                <a:tc>
                  <a:txBody>
                    <a:bodyPr/>
                    <a:lstStyle/>
                    <a:p>
                      <a:r>
                        <a:rPr lang="en-US" dirty="0" smtClean="0"/>
                        <a:t>27/3/2023 to 12/4/2023</a:t>
                      </a:r>
                      <a:endParaRPr lang="en-IN" dirty="0"/>
                    </a:p>
                  </a:txBody>
                  <a:tcPr/>
                </a:tc>
                <a:extLst>
                  <a:ext uri="{0D108BD9-81ED-4DB2-BD59-A6C34878D82A}">
                    <a16:rowId xmlns:a16="http://schemas.microsoft.com/office/drawing/2014/main" val="3022104560"/>
                  </a:ext>
                </a:extLst>
              </a:tr>
              <a:tr h="370840">
                <a:tc>
                  <a:txBody>
                    <a:bodyPr/>
                    <a:lstStyle/>
                    <a:p>
                      <a:r>
                        <a:rPr lang="en-US" dirty="0"/>
                        <a:t>5</a:t>
                      </a:r>
                      <a:endParaRPr lang="en-IN" dirty="0"/>
                    </a:p>
                  </a:txBody>
                  <a:tcPr/>
                </a:tc>
                <a:tc>
                  <a:txBody>
                    <a:bodyPr/>
                    <a:lstStyle/>
                    <a:p>
                      <a:r>
                        <a:rPr lang="en-US" dirty="0"/>
                        <a:t>Implementation of line following and Obstacle avoidance </a:t>
                      </a:r>
                    </a:p>
                  </a:txBody>
                  <a:tcPr/>
                </a:tc>
                <a:tc>
                  <a:txBody>
                    <a:bodyPr/>
                    <a:lstStyle/>
                    <a:p>
                      <a:r>
                        <a:rPr lang="en-US" dirty="0" smtClean="0"/>
                        <a:t>13/4/2023 to 26/4/2023</a:t>
                      </a:r>
                    </a:p>
                  </a:txBody>
                  <a:tcPr/>
                </a:tc>
                <a:extLst>
                  <a:ext uri="{0D108BD9-81ED-4DB2-BD59-A6C34878D82A}">
                    <a16:rowId xmlns:a16="http://schemas.microsoft.com/office/drawing/2014/main" val="959277982"/>
                  </a:ext>
                </a:extLst>
              </a:tr>
              <a:tr h="370840">
                <a:tc>
                  <a:txBody>
                    <a:bodyPr/>
                    <a:lstStyle/>
                    <a:p>
                      <a:r>
                        <a:rPr lang="en-US" dirty="0"/>
                        <a:t>6</a:t>
                      </a:r>
                      <a:endParaRPr lang="en-IN" dirty="0"/>
                    </a:p>
                  </a:txBody>
                  <a:tcPr/>
                </a:tc>
                <a:tc>
                  <a:txBody>
                    <a:bodyPr/>
                    <a:lstStyle/>
                    <a:p>
                      <a:r>
                        <a:rPr lang="en-US" dirty="0"/>
                        <a:t>Completion of project</a:t>
                      </a:r>
                    </a:p>
                  </a:txBody>
                  <a:tcPr/>
                </a:tc>
                <a:tc>
                  <a:txBody>
                    <a:bodyPr/>
                    <a:lstStyle/>
                    <a:p>
                      <a:r>
                        <a:rPr lang="en-US" dirty="0" smtClean="0"/>
                        <a:t>01/06/2023 to 09/06/2023</a:t>
                      </a:r>
                      <a:endParaRPr lang="en-IN" dirty="0"/>
                    </a:p>
                  </a:txBody>
                  <a:tcPr/>
                </a:tc>
                <a:extLst>
                  <a:ext uri="{0D108BD9-81ED-4DB2-BD59-A6C34878D82A}">
                    <a16:rowId xmlns:a16="http://schemas.microsoft.com/office/drawing/2014/main" val="4171664556"/>
                  </a:ext>
                </a:extLst>
              </a:tr>
            </a:tbl>
          </a:graphicData>
        </a:graphic>
      </p:graphicFrame>
    </p:spTree>
    <p:extLst>
      <p:ext uri="{BB962C8B-B14F-4D97-AF65-F5344CB8AC3E}">
        <p14:creationId xmlns:p14="http://schemas.microsoft.com/office/powerpoint/2010/main" val="2817830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74C6-E933-4FB2-ABAE-0FB89B757986}"/>
              </a:ext>
            </a:extLst>
          </p:cNvPr>
          <p:cNvSpPr>
            <a:spLocks noGrp="1"/>
          </p:cNvSpPr>
          <p:nvPr>
            <p:ph type="title"/>
          </p:nvPr>
        </p:nvSpPr>
        <p:spPr>
          <a:xfrm>
            <a:off x="720634" y="0"/>
            <a:ext cx="10515600" cy="1267097"/>
          </a:xfrm>
        </p:spPr>
        <p:txBody>
          <a:bodyPr/>
          <a:lstStyle/>
          <a:p>
            <a:r>
              <a:rPr lang="en-IN" b="1" dirty="0">
                <a:solidFill>
                  <a:srgbClr val="C00000"/>
                </a:solidFill>
                <a:effectLst>
                  <a:outerShdw blurRad="38100" dist="38100" dir="2700000" algn="tl">
                    <a:srgbClr val="000000">
                      <a:alpha val="43137"/>
                    </a:srgbClr>
                  </a:outerShdw>
                </a:effectLst>
              </a:rPr>
              <a:t>Budget</a:t>
            </a:r>
          </a:p>
        </p:txBody>
      </p:sp>
      <p:pic>
        <p:nvPicPr>
          <p:cNvPr id="5" name="Content Placeholder 5"/>
          <p:cNvPicPr>
            <a:picLocks noChangeAspect="1"/>
          </p:cNvPicPr>
          <p:nvPr/>
        </p:nvPicPr>
        <p:blipFill>
          <a:blip r:embed="rId2"/>
          <a:stretch>
            <a:fillRect/>
          </a:stretch>
        </p:blipFill>
        <p:spPr>
          <a:xfrm>
            <a:off x="1107077" y="1050102"/>
            <a:ext cx="9742714" cy="5807898"/>
          </a:xfrm>
          <a:prstGeom prst="rect">
            <a:avLst/>
          </a:prstGeom>
        </p:spPr>
      </p:pic>
    </p:spTree>
    <p:extLst>
      <p:ext uri="{BB962C8B-B14F-4D97-AF65-F5344CB8AC3E}">
        <p14:creationId xmlns:p14="http://schemas.microsoft.com/office/powerpoint/2010/main" val="34649308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50D8D-73BF-41A6-832E-CAEDBD27F45C}"/>
              </a:ext>
            </a:extLst>
          </p:cNvPr>
          <p:cNvSpPr>
            <a:spLocks noGrp="1"/>
          </p:cNvSpPr>
          <p:nvPr>
            <p:ph type="title"/>
          </p:nvPr>
        </p:nvSpPr>
        <p:spPr/>
        <p:txBody>
          <a:bodyPr/>
          <a:lstStyle/>
          <a:p>
            <a:r>
              <a:rPr lang="en-IN" b="1" dirty="0">
                <a:solidFill>
                  <a:srgbClr val="C00000"/>
                </a:solidFill>
                <a:effectLst>
                  <a:outerShdw blurRad="38100" dist="38100" dir="2700000" algn="tl">
                    <a:srgbClr val="000000">
                      <a:alpha val="43137"/>
                    </a:srgbClr>
                  </a:outerShdw>
                </a:effectLst>
              </a:rPr>
              <a:t>Introduction</a:t>
            </a:r>
          </a:p>
        </p:txBody>
      </p:sp>
      <p:sp>
        <p:nvSpPr>
          <p:cNvPr id="3" name="Content Placeholder 2">
            <a:extLst>
              <a:ext uri="{FF2B5EF4-FFF2-40B4-BE49-F238E27FC236}">
                <a16:creationId xmlns:a16="http://schemas.microsoft.com/office/drawing/2014/main" id="{485819D9-5CC1-49C4-9923-919039458D04}"/>
              </a:ext>
            </a:extLst>
          </p:cNvPr>
          <p:cNvSpPr>
            <a:spLocks noGrp="1"/>
          </p:cNvSpPr>
          <p:nvPr>
            <p:ph idx="1"/>
          </p:nvPr>
        </p:nvSpPr>
        <p:spPr>
          <a:xfrm>
            <a:off x="838200" y="1476103"/>
            <a:ext cx="10515600" cy="4700860"/>
          </a:xfrm>
        </p:spPr>
        <p:txBody>
          <a:bodyPr/>
          <a:lstStyle/>
          <a:p>
            <a:pPr>
              <a:lnSpc>
                <a:spcPct val="100000"/>
              </a:lnSpc>
              <a:spcBef>
                <a:spcPts val="0"/>
              </a:spcBef>
            </a:pPr>
            <a:r>
              <a:rPr lang="en-US" dirty="0" smtClean="0"/>
              <a:t>Automated wheeled robot that navigate through floor and </a:t>
            </a:r>
          </a:p>
          <a:p>
            <a:pPr marL="0" indent="0">
              <a:lnSpc>
                <a:spcPct val="100000"/>
              </a:lnSpc>
              <a:spcBef>
                <a:spcPts val="0"/>
              </a:spcBef>
              <a:buNone/>
            </a:pPr>
            <a:r>
              <a:rPr lang="en-US" dirty="0" smtClean="0"/>
              <a:t>  safe transfer of files and attendance sheet collection in classes</a:t>
            </a:r>
          </a:p>
          <a:p>
            <a:pPr marL="0" indent="0">
              <a:lnSpc>
                <a:spcPct val="100000"/>
              </a:lnSpc>
              <a:spcBef>
                <a:spcPts val="0"/>
              </a:spcBef>
              <a:buNone/>
            </a:pPr>
            <a:endParaRPr lang="en-US" dirty="0" smtClean="0"/>
          </a:p>
          <a:p>
            <a:pPr>
              <a:lnSpc>
                <a:spcPct val="100000"/>
              </a:lnSpc>
              <a:spcBef>
                <a:spcPts val="0"/>
              </a:spcBef>
            </a:pPr>
            <a:r>
              <a:rPr lang="en-US" dirty="0" smtClean="0">
                <a:solidFill>
                  <a:srgbClr val="202122"/>
                </a:solidFill>
              </a:rPr>
              <a:t>An Automated Guided Vehicle (AGV), is a portable robot that follows along marked long lines or wires on the floor, or uses radio waves, vision cameras, magnets, or lasers for navigation</a:t>
            </a:r>
            <a:r>
              <a:rPr lang="en-US" dirty="0" smtClean="0">
                <a:solidFill>
                  <a:srgbClr val="202122"/>
                </a:solidFill>
                <a:latin typeface="Arial" panose="020B0604020202020204" pitchFamily="34" charset="0"/>
              </a:rPr>
              <a:t>. </a:t>
            </a:r>
          </a:p>
          <a:p>
            <a:pPr>
              <a:lnSpc>
                <a:spcPct val="100000"/>
              </a:lnSpc>
              <a:spcBef>
                <a:spcPts val="0"/>
              </a:spcBef>
            </a:pPr>
            <a:endParaRPr lang="en-US" dirty="0" smtClean="0"/>
          </a:p>
          <a:p>
            <a:pPr>
              <a:lnSpc>
                <a:spcPct val="100000"/>
              </a:lnSpc>
              <a:spcBef>
                <a:spcPts val="0"/>
              </a:spcBef>
            </a:pPr>
            <a:r>
              <a:rPr lang="en-US" dirty="0" smtClean="0"/>
              <a:t>This reduces human involvement and time consumption in a complex College environment.</a:t>
            </a:r>
          </a:p>
          <a:p>
            <a:endParaRPr lang="en-IN" dirty="0"/>
          </a:p>
        </p:txBody>
      </p:sp>
    </p:spTree>
    <p:extLst>
      <p:ext uri="{BB962C8B-B14F-4D97-AF65-F5344CB8AC3E}">
        <p14:creationId xmlns:p14="http://schemas.microsoft.com/office/powerpoint/2010/main" val="12344154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3D31-31D4-4DEB-A512-8C62C8AD9575}"/>
              </a:ext>
            </a:extLst>
          </p:cNvPr>
          <p:cNvSpPr>
            <a:spLocks noGrp="1"/>
          </p:cNvSpPr>
          <p:nvPr>
            <p:ph type="title"/>
          </p:nvPr>
        </p:nvSpPr>
        <p:spPr>
          <a:xfrm>
            <a:off x="661737" y="136525"/>
            <a:ext cx="10515600" cy="1325563"/>
          </a:xfrm>
        </p:spPr>
        <p:txBody>
          <a:bodyPr>
            <a:normAutofit/>
          </a:bodyPr>
          <a:lstStyle/>
          <a:p>
            <a:r>
              <a:rPr lang="en-IN" sz="5400" b="1" dirty="0">
                <a:solidFill>
                  <a:srgbClr val="C00000"/>
                </a:solidFill>
                <a:effectLst>
                  <a:outerShdw blurRad="38100" dist="38100" dir="2700000" algn="tl">
                    <a:srgbClr val="000000">
                      <a:alpha val="43137"/>
                    </a:srgbClr>
                  </a:outerShdw>
                </a:effectLst>
              </a:rPr>
              <a:t>References</a:t>
            </a:r>
          </a:p>
        </p:txBody>
      </p:sp>
      <p:sp>
        <p:nvSpPr>
          <p:cNvPr id="4" name="Slide Number Placeholder 3">
            <a:extLst>
              <a:ext uri="{FF2B5EF4-FFF2-40B4-BE49-F238E27FC236}">
                <a16:creationId xmlns:a16="http://schemas.microsoft.com/office/drawing/2014/main" id="{E4438D81-5CDD-2051-E81A-5F4D23BC95BC}"/>
              </a:ext>
            </a:extLst>
          </p:cNvPr>
          <p:cNvSpPr>
            <a:spLocks noGrp="1"/>
          </p:cNvSpPr>
          <p:nvPr>
            <p:ph type="sldNum" sz="quarter" idx="12"/>
          </p:nvPr>
        </p:nvSpPr>
        <p:spPr/>
        <p:txBody>
          <a:bodyPr/>
          <a:lstStyle/>
          <a:p>
            <a:fld id="{DB667707-3897-498B-AA7F-0FA11EA06BD8}" type="slidenum">
              <a:rPr lang="en-IN" smtClean="0"/>
              <a:pPr/>
              <a:t>30</a:t>
            </a:fld>
            <a:endParaRPr lang="en-IN"/>
          </a:p>
        </p:txBody>
      </p:sp>
      <p:sp>
        <p:nvSpPr>
          <p:cNvPr id="5" name="Content Placeholder 2"/>
          <p:cNvSpPr txBox="1">
            <a:spLocks noGrp="1"/>
          </p:cNvSpPr>
          <p:nvPr>
            <p:ph idx="1"/>
          </p:nvPr>
        </p:nvSpPr>
        <p:spPr>
          <a:xfrm>
            <a:off x="485775" y="1325563"/>
            <a:ext cx="10515600" cy="503078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[1].</a:t>
            </a:r>
            <a:r>
              <a:rPr lang="en-US" dirty="0" err="1" smtClean="0"/>
              <a:t>Madhankumar</a:t>
            </a:r>
            <a:r>
              <a:rPr lang="en-US" dirty="0" smtClean="0"/>
              <a:t>, S., </a:t>
            </a:r>
            <a:r>
              <a:rPr lang="en-US" dirty="0" err="1" smtClean="0"/>
              <a:t>Anandraj</a:t>
            </a:r>
            <a:r>
              <a:rPr lang="en-US" dirty="0" smtClean="0"/>
              <a:t>, P., </a:t>
            </a:r>
            <a:r>
              <a:rPr lang="en-US" dirty="0" err="1" smtClean="0"/>
              <a:t>Varadarajan</a:t>
            </a:r>
            <a:r>
              <a:rPr lang="en-US" dirty="0" smtClean="0"/>
              <a:t>, A., Kumar, R.A. and </a:t>
            </a:r>
            <a:r>
              <a:rPr lang="en-US" dirty="0" err="1" smtClean="0"/>
              <a:t>Kaleeswaran</a:t>
            </a:r>
            <a:r>
              <a:rPr lang="en-US" dirty="0" smtClean="0"/>
              <a:t>, K., 2021, March. Design and Modelling of Autonomous Mobile Robot for Material Handling. In 2021 7th International Conference on Advanced Computing and Communication Systems (ICACCS) (Vol. 1, pp. 738-742). IEEE.</a:t>
            </a:r>
          </a:p>
          <a:p>
            <a:pPr marL="0" indent="0">
              <a:buFont typeface="Arial" panose="020B0604020202020204" pitchFamily="34" charset="0"/>
              <a:buNone/>
            </a:pPr>
            <a:r>
              <a:rPr lang="en-US" dirty="0" smtClean="0"/>
              <a:t>[2].</a:t>
            </a:r>
            <a:r>
              <a:rPr lang="en-US" dirty="0" err="1" smtClean="0"/>
              <a:t>Zaki</a:t>
            </a:r>
            <a:r>
              <a:rPr lang="en-US" dirty="0" smtClean="0"/>
              <a:t>, A.M., </a:t>
            </a:r>
            <a:r>
              <a:rPr lang="en-US" dirty="0" err="1" smtClean="0"/>
              <a:t>Arafa</a:t>
            </a:r>
            <a:r>
              <a:rPr lang="en-US" dirty="0" smtClean="0"/>
              <a:t>, O. and </a:t>
            </a:r>
            <a:r>
              <a:rPr lang="en-US" dirty="0" err="1" smtClean="0"/>
              <a:t>Amer</a:t>
            </a:r>
            <a:r>
              <a:rPr lang="en-US" dirty="0" smtClean="0"/>
              <a:t>, S.I., 2014. Microcontroller-based mobile robot positioning and obstacle avoidance. Journal of Electrical Systems and Information Technology, 1(1), pp.58-71.</a:t>
            </a:r>
          </a:p>
          <a:p>
            <a:pPr marL="0" indent="0">
              <a:buFont typeface="Arial" panose="020B0604020202020204" pitchFamily="34" charset="0"/>
              <a:buNone/>
            </a:pPr>
            <a:r>
              <a:rPr lang="en-US" dirty="0" smtClean="0"/>
              <a:t>[3].</a:t>
            </a:r>
            <a:r>
              <a:rPr lang="en-US" dirty="0" err="1" smtClean="0"/>
              <a:t>Azeta</a:t>
            </a:r>
            <a:r>
              <a:rPr lang="en-US" dirty="0" smtClean="0"/>
              <a:t>, J., </a:t>
            </a:r>
            <a:r>
              <a:rPr lang="en-US" dirty="0" err="1" smtClean="0"/>
              <a:t>Bolu</a:t>
            </a:r>
            <a:r>
              <a:rPr lang="en-US" dirty="0" smtClean="0"/>
              <a:t>, C., </a:t>
            </a:r>
            <a:r>
              <a:rPr lang="en-US" dirty="0" err="1" smtClean="0"/>
              <a:t>Hinvi</a:t>
            </a:r>
            <a:r>
              <a:rPr lang="en-US" dirty="0" smtClean="0"/>
              <a:t>, D. and </a:t>
            </a:r>
            <a:r>
              <a:rPr lang="en-US" dirty="0" err="1" smtClean="0"/>
              <a:t>Abioye</a:t>
            </a:r>
            <a:r>
              <a:rPr lang="en-US" dirty="0" smtClean="0"/>
              <a:t>, A.A., 2019, November. Obstacle detection using ultrasonic sensor for a mobile robot. In IOP Conference Series: Materials Science and Engineering (Vol. 707, No. 1, p. 012012). IOP Publishing.</a:t>
            </a:r>
          </a:p>
          <a:p>
            <a:pPr marL="0" indent="0">
              <a:buFont typeface="Arial" panose="020B0604020202020204" pitchFamily="34" charset="0"/>
              <a:buNone/>
            </a:pPr>
            <a:r>
              <a:rPr lang="en-US" dirty="0" smtClean="0"/>
              <a:t>[4].Al-</a:t>
            </a:r>
            <a:r>
              <a:rPr lang="en-US" dirty="0" err="1" smtClean="0"/>
              <a:t>Mallah</a:t>
            </a:r>
            <a:r>
              <a:rPr lang="en-US" dirty="0" smtClean="0"/>
              <a:t>, M., Ali, M. and Al-</a:t>
            </a:r>
            <a:r>
              <a:rPr lang="en-US" dirty="0" err="1" smtClean="0"/>
              <a:t>Khawaldeh</a:t>
            </a:r>
            <a:r>
              <a:rPr lang="en-US" dirty="0" smtClean="0"/>
              <a:t>, M., 2022. Obstacles Avoidance for Mobile Robot Using Type-2 Fuzzy Logic Controller. Robotics, 11(6), p.130.</a:t>
            </a:r>
          </a:p>
          <a:p>
            <a:pPr marL="0" indent="0">
              <a:buFont typeface="Arial" panose="020B0604020202020204" pitchFamily="34" charset="0"/>
              <a:buNone/>
            </a:pPr>
            <a:r>
              <a:rPr lang="en-US" dirty="0" smtClean="0"/>
              <a:t>[5].Pandey, A., Pandey, S. and </a:t>
            </a:r>
            <a:r>
              <a:rPr lang="en-US" dirty="0" err="1" smtClean="0"/>
              <a:t>Parhi</a:t>
            </a:r>
            <a:r>
              <a:rPr lang="en-US" dirty="0" smtClean="0"/>
              <a:t>, D.R., 2017. Mobile robot navigation and obstacle avoidance techniques: A review. </a:t>
            </a:r>
            <a:r>
              <a:rPr lang="en-US" dirty="0" err="1" smtClean="0"/>
              <a:t>Int</a:t>
            </a:r>
            <a:r>
              <a:rPr lang="en-US" dirty="0" smtClean="0"/>
              <a:t> Rob Auto J, 2(3), p.00022.</a:t>
            </a:r>
          </a:p>
          <a:p>
            <a:endParaRPr lang="en-US" dirty="0"/>
          </a:p>
        </p:txBody>
      </p:sp>
    </p:spTree>
    <p:extLst>
      <p:ext uri="{BB962C8B-B14F-4D97-AF65-F5344CB8AC3E}">
        <p14:creationId xmlns:p14="http://schemas.microsoft.com/office/powerpoint/2010/main" val="36121401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4D4C77-CC07-75CE-8704-B286C55C7528}"/>
              </a:ext>
            </a:extLst>
          </p:cNvPr>
          <p:cNvSpPr>
            <a:spLocks noGrp="1"/>
          </p:cNvSpPr>
          <p:nvPr>
            <p:ph idx="1"/>
          </p:nvPr>
        </p:nvSpPr>
        <p:spPr>
          <a:xfrm>
            <a:off x="973282" y="3124489"/>
            <a:ext cx="10515600" cy="1000702"/>
          </a:xfrm>
        </p:spPr>
        <p:txBody>
          <a:bodyPr>
            <a:normAutofit/>
          </a:bodyPr>
          <a:lstStyle/>
          <a:p>
            <a:pPr marL="0" indent="0" algn="ctr">
              <a:buNone/>
            </a:pPr>
            <a:r>
              <a:rPr lang="en-IN" sz="6000" b="1" dirty="0">
                <a:solidFill>
                  <a:srgbClr val="C00000"/>
                </a:solidFill>
              </a:rPr>
              <a:t>THANK YOU</a:t>
            </a:r>
          </a:p>
        </p:txBody>
      </p:sp>
    </p:spTree>
    <p:extLst>
      <p:ext uri="{BB962C8B-B14F-4D97-AF65-F5344CB8AC3E}">
        <p14:creationId xmlns:p14="http://schemas.microsoft.com/office/powerpoint/2010/main" val="33928444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64F9-9F9C-4776-B4A5-B82CC1ECD169}"/>
              </a:ext>
            </a:extLst>
          </p:cNvPr>
          <p:cNvSpPr>
            <a:spLocks noGrp="1"/>
          </p:cNvSpPr>
          <p:nvPr>
            <p:ph type="title"/>
          </p:nvPr>
        </p:nvSpPr>
        <p:spPr>
          <a:xfrm>
            <a:off x="838200" y="18255"/>
            <a:ext cx="10515600" cy="1325563"/>
          </a:xfrm>
        </p:spPr>
        <p:txBody>
          <a:bodyPr/>
          <a:lstStyle/>
          <a:p>
            <a:r>
              <a:rPr lang="en-IN" sz="6000" b="1" dirty="0">
                <a:solidFill>
                  <a:srgbClr val="C00000"/>
                </a:solidFill>
                <a:effectLst>
                  <a:outerShdw blurRad="38100" dist="38100" dir="2700000" algn="tl">
                    <a:srgbClr val="000000">
                      <a:alpha val="43137"/>
                    </a:srgbClr>
                  </a:outerShdw>
                </a:effectLst>
              </a:rPr>
              <a:t>Literature Survey</a:t>
            </a:r>
          </a:p>
        </p:txBody>
      </p:sp>
      <p:sp>
        <p:nvSpPr>
          <p:cNvPr id="4" name="Slide Number Placeholder 3">
            <a:extLst>
              <a:ext uri="{FF2B5EF4-FFF2-40B4-BE49-F238E27FC236}">
                <a16:creationId xmlns:a16="http://schemas.microsoft.com/office/drawing/2014/main" id="{9EFBE39B-D6EC-F07D-245A-7EA4B584A831}"/>
              </a:ext>
            </a:extLst>
          </p:cNvPr>
          <p:cNvSpPr>
            <a:spLocks noGrp="1"/>
          </p:cNvSpPr>
          <p:nvPr>
            <p:ph type="sldNum" sz="quarter" idx="12"/>
          </p:nvPr>
        </p:nvSpPr>
        <p:spPr/>
        <p:txBody>
          <a:bodyPr/>
          <a:lstStyle/>
          <a:p>
            <a:fld id="{DB667707-3897-498B-AA7F-0FA11EA06BD8}" type="slidenum">
              <a:rPr lang="en-IN" smtClean="0"/>
              <a:pPr/>
              <a:t>4</a:t>
            </a:fld>
            <a:endParaRPr lang="en-IN"/>
          </a:p>
        </p:txBody>
      </p:sp>
      <p:sp>
        <p:nvSpPr>
          <p:cNvPr id="8" name="Slide Number Placeholder 3">
            <a:extLst>
              <a:ext uri="{FF2B5EF4-FFF2-40B4-BE49-F238E27FC236}">
                <a16:creationId xmlns:a16="http://schemas.microsoft.com/office/drawing/2014/main" id="{9EFBE39B-D6EC-F07D-245A-7EA4B584A831}"/>
              </a:ext>
            </a:extLst>
          </p:cNvPr>
          <p:cNvSpPr txBox="1">
            <a:spLocks/>
          </p:cNvSpPr>
          <p:nvPr/>
        </p:nvSpPr>
        <p:spPr>
          <a:xfrm>
            <a:off x="8610600" y="6356350"/>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DB667707-3897-498B-AA7F-0FA11EA06BD8}" type="slidenum">
              <a:rPr kumimoji="0" lang="en-IN"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graphicFrame>
        <p:nvGraphicFramePr>
          <p:cNvPr id="9" name="Table 8">
            <a:extLst>
              <a:ext uri="{FF2B5EF4-FFF2-40B4-BE49-F238E27FC236}">
                <a16:creationId xmlns:a16="http://schemas.microsoft.com/office/drawing/2014/main" id="{B4E9D2D8-0C0F-8F83-7294-D2B1EBD2FFEB}"/>
              </a:ext>
            </a:extLst>
          </p:cNvPr>
          <p:cNvGraphicFramePr>
            <a:graphicFrameLocks noGrp="1"/>
          </p:cNvGraphicFramePr>
          <p:nvPr>
            <p:extLst>
              <p:ext uri="{D42A27DB-BD31-4B8C-83A1-F6EECF244321}">
                <p14:modId xmlns:p14="http://schemas.microsoft.com/office/powerpoint/2010/main" val="2636494779"/>
              </p:ext>
            </p:extLst>
          </p:nvPr>
        </p:nvGraphicFramePr>
        <p:xfrm>
          <a:off x="929641" y="1343818"/>
          <a:ext cx="10515599" cy="5347063"/>
        </p:xfrm>
        <a:graphic>
          <a:graphicData uri="http://schemas.openxmlformats.org/drawingml/2006/table">
            <a:tbl>
              <a:tblPr firstRow="1" bandRow="1">
                <a:tableStyleId>{5940675A-B579-460E-94D1-54222C63F5DA}</a:tableStyleId>
              </a:tblPr>
              <a:tblGrid>
                <a:gridCol w="572588">
                  <a:extLst>
                    <a:ext uri="{9D8B030D-6E8A-4147-A177-3AD203B41FA5}">
                      <a16:colId xmlns:a16="http://schemas.microsoft.com/office/drawing/2014/main" val="1848023135"/>
                    </a:ext>
                  </a:extLst>
                </a:gridCol>
                <a:gridCol w="1277795">
                  <a:extLst>
                    <a:ext uri="{9D8B030D-6E8A-4147-A177-3AD203B41FA5}">
                      <a16:colId xmlns:a16="http://schemas.microsoft.com/office/drawing/2014/main" val="380149822"/>
                    </a:ext>
                  </a:extLst>
                </a:gridCol>
                <a:gridCol w="1413153">
                  <a:extLst>
                    <a:ext uri="{9D8B030D-6E8A-4147-A177-3AD203B41FA5}">
                      <a16:colId xmlns:a16="http://schemas.microsoft.com/office/drawing/2014/main" val="2544671064"/>
                    </a:ext>
                  </a:extLst>
                </a:gridCol>
                <a:gridCol w="1358537">
                  <a:extLst>
                    <a:ext uri="{9D8B030D-6E8A-4147-A177-3AD203B41FA5}">
                      <a16:colId xmlns:a16="http://schemas.microsoft.com/office/drawing/2014/main" val="1335524757"/>
                    </a:ext>
                  </a:extLst>
                </a:gridCol>
                <a:gridCol w="901337">
                  <a:extLst>
                    <a:ext uri="{9D8B030D-6E8A-4147-A177-3AD203B41FA5}">
                      <a16:colId xmlns:a16="http://schemas.microsoft.com/office/drawing/2014/main" val="3790020337"/>
                    </a:ext>
                  </a:extLst>
                </a:gridCol>
                <a:gridCol w="1985555">
                  <a:extLst>
                    <a:ext uri="{9D8B030D-6E8A-4147-A177-3AD203B41FA5}">
                      <a16:colId xmlns:a16="http://schemas.microsoft.com/office/drawing/2014/main" val="615245192"/>
                    </a:ext>
                  </a:extLst>
                </a:gridCol>
                <a:gridCol w="1446629">
                  <a:extLst>
                    <a:ext uri="{9D8B030D-6E8A-4147-A177-3AD203B41FA5}">
                      <a16:colId xmlns:a16="http://schemas.microsoft.com/office/drawing/2014/main" val="2348062175"/>
                    </a:ext>
                  </a:extLst>
                </a:gridCol>
                <a:gridCol w="1560005">
                  <a:extLst>
                    <a:ext uri="{9D8B030D-6E8A-4147-A177-3AD203B41FA5}">
                      <a16:colId xmlns:a16="http://schemas.microsoft.com/office/drawing/2014/main" val="3888325592"/>
                    </a:ext>
                  </a:extLst>
                </a:gridCol>
              </a:tblGrid>
              <a:tr h="909320">
                <a:tc>
                  <a:txBody>
                    <a:bodyPr/>
                    <a:lstStyle/>
                    <a:p>
                      <a:pPr algn="ctr"/>
                      <a:r>
                        <a:rPr lang="en-US" dirty="0"/>
                        <a:t>S. No.</a:t>
                      </a:r>
                      <a:endParaRPr lang="en-IN" dirty="0"/>
                    </a:p>
                  </a:txBody>
                  <a:tcPr/>
                </a:tc>
                <a:tc>
                  <a:txBody>
                    <a:bodyPr/>
                    <a:lstStyle/>
                    <a:p>
                      <a:pPr algn="ctr"/>
                      <a:r>
                        <a:rPr lang="en-US" dirty="0"/>
                        <a:t>Title of the Paper</a:t>
                      </a:r>
                      <a:endParaRPr lang="en-IN" dirty="0"/>
                    </a:p>
                  </a:txBody>
                  <a:tcPr/>
                </a:tc>
                <a:tc>
                  <a:txBody>
                    <a:bodyPr/>
                    <a:lstStyle/>
                    <a:p>
                      <a:pPr algn="ctr"/>
                      <a:r>
                        <a:rPr lang="en-US" dirty="0"/>
                        <a:t>Names of the Authors</a:t>
                      </a:r>
                      <a:endParaRPr lang="en-IN" dirty="0"/>
                    </a:p>
                  </a:txBody>
                  <a:tcPr/>
                </a:tc>
                <a:tc>
                  <a:txBody>
                    <a:bodyPr/>
                    <a:lstStyle/>
                    <a:p>
                      <a:pPr algn="ctr"/>
                      <a:r>
                        <a:rPr lang="en-US" sz="1600" dirty="0"/>
                        <a:t>Name of Journal / Conference Proceedings</a:t>
                      </a:r>
                      <a:endParaRPr lang="en-IN" sz="1600" dirty="0"/>
                    </a:p>
                  </a:txBody>
                  <a:tcPr/>
                </a:tc>
                <a:tc>
                  <a:txBody>
                    <a:bodyPr/>
                    <a:lstStyle/>
                    <a:p>
                      <a:pPr algn="ctr"/>
                      <a:r>
                        <a:rPr lang="en-US" dirty="0"/>
                        <a:t>Year</a:t>
                      </a:r>
                      <a:endParaRPr lang="en-IN" dirty="0"/>
                    </a:p>
                  </a:txBody>
                  <a:tcPr/>
                </a:tc>
                <a:tc>
                  <a:txBody>
                    <a:bodyPr/>
                    <a:lstStyle/>
                    <a:p>
                      <a:pPr algn="ctr"/>
                      <a:r>
                        <a:rPr lang="en-US" dirty="0"/>
                        <a:t>Methodology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Merits</a:t>
                      </a:r>
                      <a:endParaRPr lang="en-IN" dirty="0"/>
                    </a:p>
                    <a:p>
                      <a:pPr algn="ctr"/>
                      <a:endParaRPr lang="en-IN" dirty="0"/>
                    </a:p>
                  </a:txBody>
                  <a:tcPr/>
                </a:tc>
                <a:tc>
                  <a:txBody>
                    <a:bodyPr/>
                    <a:lstStyle/>
                    <a:p>
                      <a:pPr algn="ctr"/>
                      <a:r>
                        <a:rPr lang="en-US" dirty="0"/>
                        <a:t>Drawbacks</a:t>
                      </a:r>
                      <a:endParaRPr lang="en-IN" dirty="0"/>
                    </a:p>
                  </a:txBody>
                  <a:tcPr/>
                </a:tc>
                <a:extLst>
                  <a:ext uri="{0D108BD9-81ED-4DB2-BD59-A6C34878D82A}">
                    <a16:rowId xmlns:a16="http://schemas.microsoft.com/office/drawing/2014/main" val="2695156017"/>
                  </a:ext>
                </a:extLst>
              </a:tr>
              <a:tr h="1402805">
                <a:tc>
                  <a:txBody>
                    <a:bodyPr/>
                    <a:lstStyle/>
                    <a:p>
                      <a:r>
                        <a:rPr lang="en-IN" dirty="0"/>
                        <a:t>1</a:t>
                      </a:r>
                    </a:p>
                  </a:txBody>
                  <a:tcPr/>
                </a:tc>
                <a:tc>
                  <a:txBody>
                    <a:bodyPr/>
                    <a:lstStyle/>
                    <a:p>
                      <a:r>
                        <a:rPr lang="en-US" sz="1600" dirty="0"/>
                        <a:t>Design and Modelling of Autonomous Mobile Robot for Material Handling</a:t>
                      </a:r>
                      <a:endParaRPr lang="en-IN" sz="1600" dirty="0"/>
                    </a:p>
                  </a:txBody>
                  <a:tcPr/>
                </a:tc>
                <a:tc>
                  <a:txBody>
                    <a:bodyPr/>
                    <a:lstStyle/>
                    <a:p>
                      <a:r>
                        <a:rPr lang="en-US" sz="1600" dirty="0" err="1"/>
                        <a:t>S.Madhankumar</a:t>
                      </a:r>
                      <a:r>
                        <a:rPr lang="en-US" sz="1600" dirty="0"/>
                        <a:t>, P. </a:t>
                      </a:r>
                      <a:r>
                        <a:rPr lang="en-US" sz="1600" dirty="0" err="1"/>
                        <a:t>Anandraj</a:t>
                      </a:r>
                      <a:r>
                        <a:rPr lang="en-US" sz="1600" dirty="0"/>
                        <a:t>, </a:t>
                      </a:r>
                      <a:r>
                        <a:rPr lang="en-US" sz="1600" dirty="0" err="1"/>
                        <a:t>Anirudh</a:t>
                      </a:r>
                      <a:r>
                        <a:rPr lang="en-US" sz="1600" dirty="0"/>
                        <a:t> </a:t>
                      </a:r>
                      <a:r>
                        <a:rPr lang="en-US" sz="1600" dirty="0" err="1"/>
                        <a:t>Varadarajan</a:t>
                      </a:r>
                      <a:r>
                        <a:rPr lang="en-US" sz="1600" dirty="0"/>
                        <a:t>, R. </a:t>
                      </a:r>
                      <a:r>
                        <a:rPr lang="en-US" sz="1600" dirty="0" err="1"/>
                        <a:t>Aravind</a:t>
                      </a:r>
                      <a:r>
                        <a:rPr lang="en-US" sz="1600" dirty="0"/>
                        <a:t> Kumar, K. </a:t>
                      </a:r>
                      <a:r>
                        <a:rPr lang="en-US" sz="1600" dirty="0" err="1"/>
                        <a:t>Kaleeswaran</a:t>
                      </a:r>
                      <a:endParaRPr lang="en-IN" sz="1600" dirty="0"/>
                    </a:p>
                  </a:txBody>
                  <a:tcPr/>
                </a:tc>
                <a:tc>
                  <a:txBody>
                    <a:bodyPr/>
                    <a:lstStyle/>
                    <a:p>
                      <a:r>
                        <a:rPr lang="en-US" sz="1600" dirty="0"/>
                        <a:t>International Conference on Advanced Computing and Communication Systems</a:t>
                      </a:r>
                      <a:endParaRPr lang="en-IN" sz="1600" i="0" dirty="0"/>
                    </a:p>
                  </a:txBody>
                  <a:tcPr/>
                </a:tc>
                <a:tc>
                  <a:txBody>
                    <a:bodyPr/>
                    <a:lstStyle/>
                    <a:p>
                      <a:r>
                        <a:rPr lang="en-IN" dirty="0"/>
                        <a:t>2021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t>Ultrasonic </a:t>
                      </a:r>
                      <a:r>
                        <a:rPr lang="en-US" sz="1600" dirty="0"/>
                        <a:t>and</a:t>
                      </a:r>
                      <a:r>
                        <a:rPr lang="en-US" sz="1600" baseline="0" dirty="0"/>
                        <a:t> photoelectric </a:t>
                      </a:r>
                      <a:r>
                        <a:rPr lang="en-US" sz="1600" dirty="0"/>
                        <a:t>sensors, use  for  path mapping process </a:t>
                      </a:r>
                      <a:endParaRPr lang="en-IN" sz="1600" dirty="0"/>
                    </a:p>
                  </a:txBody>
                  <a:tcPr/>
                </a:tc>
                <a:tc>
                  <a:txBody>
                    <a:bodyPr/>
                    <a:lstStyle/>
                    <a:p>
                      <a:endParaRPr lang="en-US" dirty="0"/>
                    </a:p>
                    <a:p>
                      <a:r>
                        <a:rPr lang="en-IN" dirty="0"/>
                        <a:t>L</a:t>
                      </a:r>
                      <a:r>
                        <a:rPr lang="en-IN" dirty="0" smtClean="0"/>
                        <a:t>ow</a:t>
                      </a:r>
                      <a:r>
                        <a:rPr lang="en-IN" baseline="0" dirty="0" smtClean="0"/>
                        <a:t> </a:t>
                      </a:r>
                      <a:r>
                        <a:rPr lang="en-IN" baseline="0" dirty="0"/>
                        <a:t>cost ,less complex </a:t>
                      </a:r>
                      <a:endParaRPr lang="en-IN" dirty="0"/>
                    </a:p>
                  </a:txBody>
                  <a:tcPr/>
                </a:tc>
                <a:tc>
                  <a:txBody>
                    <a:bodyPr/>
                    <a:lstStyle/>
                    <a:p>
                      <a:r>
                        <a:rPr lang="en-IN" baseline="0" dirty="0" smtClean="0"/>
                        <a:t>Inaccurate  in measuring, short range </a:t>
                      </a:r>
                      <a:endParaRPr lang="en-IN" dirty="0"/>
                    </a:p>
                  </a:txBody>
                  <a:tcPr/>
                </a:tc>
                <a:extLst>
                  <a:ext uri="{0D108BD9-81ED-4DB2-BD59-A6C34878D82A}">
                    <a16:rowId xmlns:a16="http://schemas.microsoft.com/office/drawing/2014/main" val="2373363691"/>
                  </a:ext>
                </a:extLst>
              </a:tr>
              <a:tr h="2481943">
                <a:tc>
                  <a:txBody>
                    <a:bodyPr/>
                    <a:lstStyle/>
                    <a:p>
                      <a:r>
                        <a:rPr lang="en-IN" dirty="0"/>
                        <a:t>2</a:t>
                      </a:r>
                    </a:p>
                  </a:txBody>
                  <a:tcPr/>
                </a:tc>
                <a:tc>
                  <a:txBody>
                    <a:bodyPr/>
                    <a:lstStyle/>
                    <a:p>
                      <a:r>
                        <a:rPr lang="en-US" sz="1600" b="0" i="0" kern="1200" dirty="0">
                          <a:solidFill>
                            <a:schemeClr val="tx1"/>
                          </a:solidFill>
                          <a:effectLst/>
                          <a:latin typeface="+mn-lt"/>
                          <a:ea typeface="+mn-ea"/>
                          <a:cs typeface="+mn-cs"/>
                        </a:rPr>
                        <a:t>Microcontroller-based mobile robot positioning and obstacle avoidance</a:t>
                      </a:r>
                    </a:p>
                  </a:txBody>
                  <a:tcPr/>
                </a:tc>
                <a:tc>
                  <a:txBody>
                    <a:bodyPr/>
                    <a:lstStyle/>
                    <a:p>
                      <a:r>
                        <a:rPr lang="en-US" dirty="0"/>
                        <a:t>Aziza </a:t>
                      </a:r>
                      <a:r>
                        <a:rPr lang="en-US" dirty="0" err="1"/>
                        <a:t>M.Zaki</a:t>
                      </a:r>
                      <a:r>
                        <a:rPr lang="en-US" dirty="0"/>
                        <a:t>, Osama </a:t>
                      </a:r>
                      <a:r>
                        <a:rPr lang="en-US" dirty="0" err="1"/>
                        <a:t>Arafa</a:t>
                      </a:r>
                      <a:r>
                        <a:rPr lang="en-US" dirty="0"/>
                        <a:t>, Sanaa I. </a:t>
                      </a:r>
                      <a:r>
                        <a:rPr lang="en-US" dirty="0" err="1"/>
                        <a:t>Amer</a:t>
                      </a:r>
                      <a:endParaRPr lang="en-IN" dirty="0"/>
                    </a:p>
                  </a:txBody>
                  <a:tcPr/>
                </a:tc>
                <a:tc>
                  <a:txBody>
                    <a:bodyPr/>
                    <a:lstStyle/>
                    <a:p>
                      <a:r>
                        <a:rPr lang="en-US" dirty="0"/>
                        <a:t>Journal of Electrical Systems and Information Technology</a:t>
                      </a:r>
                      <a:endParaRPr lang="en-IN" dirty="0"/>
                    </a:p>
                  </a:txBody>
                  <a:tcPr/>
                </a:tc>
                <a:tc>
                  <a:txBody>
                    <a:bodyPr/>
                    <a:lstStyle/>
                    <a:p>
                      <a:r>
                        <a:rPr lang="en-IN" dirty="0"/>
                        <a:t>2014</a:t>
                      </a:r>
                    </a:p>
                  </a:txBody>
                  <a:tcPr/>
                </a:tc>
                <a:tc>
                  <a:txBody>
                    <a:bodyPr/>
                    <a:lstStyle/>
                    <a:p>
                      <a:r>
                        <a:rPr lang="en-US" dirty="0"/>
                        <a:t>N</a:t>
                      </a:r>
                      <a:r>
                        <a:rPr lang="en-US" dirty="0" smtClean="0"/>
                        <a:t>avigation </a:t>
                      </a:r>
                      <a:r>
                        <a:rPr lang="en-US" dirty="0"/>
                        <a:t>system built on combines the perception and dead reckoning.</a:t>
                      </a:r>
                    </a:p>
                    <a:p>
                      <a:r>
                        <a:rPr lang="en-US" dirty="0"/>
                        <a:t>Ultrasonic transducers give 3D view.</a:t>
                      </a:r>
                      <a:endParaRPr lang="en-IN" dirty="0"/>
                    </a:p>
                  </a:txBody>
                  <a:tcPr/>
                </a:tc>
                <a:tc>
                  <a:txBody>
                    <a:bodyPr/>
                    <a:lstStyle/>
                    <a:p>
                      <a:r>
                        <a:rPr lang="en-US" dirty="0"/>
                        <a:t>Determine one’s own position, and the ability to reach certain goal locations.</a:t>
                      </a:r>
                      <a:endParaRPr lang="en-IN" dirty="0"/>
                    </a:p>
                  </a:txBody>
                  <a:tcPr/>
                </a:tc>
                <a:tc>
                  <a:txBody>
                    <a:bodyPr/>
                    <a:lstStyle/>
                    <a:p>
                      <a:r>
                        <a:rPr lang="en-IN" dirty="0"/>
                        <a:t>Complex </a:t>
                      </a:r>
                      <a:r>
                        <a:rPr lang="en-IN" dirty="0" smtClean="0"/>
                        <a:t>algorithm</a:t>
                      </a:r>
                      <a:r>
                        <a:rPr lang="en-IN" baseline="0" dirty="0" smtClean="0"/>
                        <a:t> </a:t>
                      </a:r>
                      <a:r>
                        <a:rPr lang="en-IN" baseline="0" dirty="0"/>
                        <a:t>and high computational time  </a:t>
                      </a:r>
                      <a:endParaRPr lang="en-IN" dirty="0"/>
                    </a:p>
                  </a:txBody>
                  <a:tcPr/>
                </a:tc>
                <a:extLst>
                  <a:ext uri="{0D108BD9-81ED-4DB2-BD59-A6C34878D82A}">
                    <a16:rowId xmlns:a16="http://schemas.microsoft.com/office/drawing/2014/main" val="316010922"/>
                  </a:ext>
                </a:extLst>
              </a:tr>
            </a:tbl>
          </a:graphicData>
        </a:graphic>
      </p:graphicFrame>
    </p:spTree>
    <p:extLst>
      <p:ext uri="{BB962C8B-B14F-4D97-AF65-F5344CB8AC3E}">
        <p14:creationId xmlns:p14="http://schemas.microsoft.com/office/powerpoint/2010/main" val="6208231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64F9-9F9C-4776-B4A5-B82CC1ECD169}"/>
              </a:ext>
            </a:extLst>
          </p:cNvPr>
          <p:cNvSpPr>
            <a:spLocks noGrp="1"/>
          </p:cNvSpPr>
          <p:nvPr>
            <p:ph type="title"/>
          </p:nvPr>
        </p:nvSpPr>
        <p:spPr>
          <a:xfrm>
            <a:off x="838200" y="18255"/>
            <a:ext cx="10515600" cy="1325563"/>
          </a:xfrm>
        </p:spPr>
        <p:txBody>
          <a:bodyPr/>
          <a:lstStyle/>
          <a:p>
            <a:r>
              <a:rPr lang="en-IN" sz="6000" b="1" dirty="0">
                <a:solidFill>
                  <a:srgbClr val="C00000"/>
                </a:solidFill>
                <a:effectLst>
                  <a:outerShdw blurRad="38100" dist="38100" dir="2700000" algn="tl">
                    <a:srgbClr val="000000">
                      <a:alpha val="43137"/>
                    </a:srgbClr>
                  </a:outerShdw>
                </a:effectLst>
              </a:rPr>
              <a:t>Literature Survey</a:t>
            </a:r>
          </a:p>
        </p:txBody>
      </p:sp>
      <p:sp>
        <p:nvSpPr>
          <p:cNvPr id="6" name="Slide Number Placeholder 3">
            <a:extLst>
              <a:ext uri="{FF2B5EF4-FFF2-40B4-BE49-F238E27FC236}">
                <a16:creationId xmlns:a16="http://schemas.microsoft.com/office/drawing/2014/main" id="{9EFBE39B-D6EC-F07D-245A-7EA4B584A831}"/>
              </a:ext>
            </a:extLst>
          </p:cNvPr>
          <p:cNvSpPr>
            <a:spLocks noGrp="1"/>
          </p:cNvSpPr>
          <p:nvPr>
            <p:ph type="sldNum" sz="quarter" idx="12"/>
          </p:nvPr>
        </p:nvSpPr>
        <p:spPr>
          <a:xfrm>
            <a:off x="8610600" y="6356350"/>
            <a:ext cx="2743200" cy="365125"/>
          </a:xfrm>
        </p:spPr>
        <p:txBody>
          <a:bodyPr/>
          <a:lstStyle/>
          <a:p>
            <a:fld id="{DB667707-3897-498B-AA7F-0FA11EA06BD8}" type="slidenum">
              <a:rPr lang="en-IN" smtClean="0"/>
              <a:pPr/>
              <a:t>5</a:t>
            </a:fld>
            <a:endParaRPr lang="en-IN"/>
          </a:p>
        </p:txBody>
      </p:sp>
      <p:graphicFrame>
        <p:nvGraphicFramePr>
          <p:cNvPr id="7" name="Table 6">
            <a:extLst>
              <a:ext uri="{FF2B5EF4-FFF2-40B4-BE49-F238E27FC236}">
                <a16:creationId xmlns:a16="http://schemas.microsoft.com/office/drawing/2014/main" id="{0F4FAC07-3448-A8DF-3F8F-A03D016B8F97}"/>
              </a:ext>
            </a:extLst>
          </p:cNvPr>
          <p:cNvGraphicFramePr>
            <a:graphicFrameLocks noGrp="1"/>
          </p:cNvGraphicFramePr>
          <p:nvPr>
            <p:extLst>
              <p:ext uri="{D42A27DB-BD31-4B8C-83A1-F6EECF244321}">
                <p14:modId xmlns:p14="http://schemas.microsoft.com/office/powerpoint/2010/main" val="3075754431"/>
              </p:ext>
            </p:extLst>
          </p:nvPr>
        </p:nvGraphicFramePr>
        <p:xfrm>
          <a:off x="838200" y="1304630"/>
          <a:ext cx="10515599" cy="5516480"/>
        </p:xfrm>
        <a:graphic>
          <a:graphicData uri="http://schemas.openxmlformats.org/drawingml/2006/table">
            <a:tbl>
              <a:tblPr firstRow="1" bandRow="1">
                <a:tableStyleId>{5940675A-B579-460E-94D1-54222C63F5DA}</a:tableStyleId>
              </a:tblPr>
              <a:tblGrid>
                <a:gridCol w="572589">
                  <a:extLst>
                    <a:ext uri="{9D8B030D-6E8A-4147-A177-3AD203B41FA5}">
                      <a16:colId xmlns:a16="http://schemas.microsoft.com/office/drawing/2014/main" val="1848023135"/>
                    </a:ext>
                  </a:extLst>
                </a:gridCol>
                <a:gridCol w="1436914">
                  <a:extLst>
                    <a:ext uri="{9D8B030D-6E8A-4147-A177-3AD203B41FA5}">
                      <a16:colId xmlns:a16="http://schemas.microsoft.com/office/drawing/2014/main" val="380149822"/>
                    </a:ext>
                  </a:extLst>
                </a:gridCol>
                <a:gridCol w="1100260">
                  <a:extLst>
                    <a:ext uri="{9D8B030D-6E8A-4147-A177-3AD203B41FA5}">
                      <a16:colId xmlns:a16="http://schemas.microsoft.com/office/drawing/2014/main" val="2544671064"/>
                    </a:ext>
                  </a:extLst>
                </a:gridCol>
                <a:gridCol w="1761540">
                  <a:extLst>
                    <a:ext uri="{9D8B030D-6E8A-4147-A177-3AD203B41FA5}">
                      <a16:colId xmlns:a16="http://schemas.microsoft.com/office/drawing/2014/main" val="1335524757"/>
                    </a:ext>
                  </a:extLst>
                </a:gridCol>
                <a:gridCol w="1029278">
                  <a:extLst>
                    <a:ext uri="{9D8B030D-6E8A-4147-A177-3AD203B41FA5}">
                      <a16:colId xmlns:a16="http://schemas.microsoft.com/office/drawing/2014/main" val="3790020337"/>
                    </a:ext>
                  </a:extLst>
                </a:gridCol>
                <a:gridCol w="1956392">
                  <a:extLst>
                    <a:ext uri="{9D8B030D-6E8A-4147-A177-3AD203B41FA5}">
                      <a16:colId xmlns:a16="http://schemas.microsoft.com/office/drawing/2014/main" val="615245192"/>
                    </a:ext>
                  </a:extLst>
                </a:gridCol>
                <a:gridCol w="1098620">
                  <a:extLst>
                    <a:ext uri="{9D8B030D-6E8A-4147-A177-3AD203B41FA5}">
                      <a16:colId xmlns:a16="http://schemas.microsoft.com/office/drawing/2014/main" val="2348062175"/>
                    </a:ext>
                  </a:extLst>
                </a:gridCol>
                <a:gridCol w="1560006">
                  <a:extLst>
                    <a:ext uri="{9D8B030D-6E8A-4147-A177-3AD203B41FA5}">
                      <a16:colId xmlns:a16="http://schemas.microsoft.com/office/drawing/2014/main" val="3888325592"/>
                    </a:ext>
                  </a:extLst>
                </a:gridCol>
              </a:tblGrid>
              <a:tr h="885933">
                <a:tc>
                  <a:txBody>
                    <a:bodyPr/>
                    <a:lstStyle/>
                    <a:p>
                      <a:pPr algn="ctr"/>
                      <a:r>
                        <a:rPr lang="en-US" dirty="0"/>
                        <a:t>S. No.</a:t>
                      </a:r>
                      <a:endParaRPr lang="en-IN" dirty="0"/>
                    </a:p>
                  </a:txBody>
                  <a:tcPr/>
                </a:tc>
                <a:tc>
                  <a:txBody>
                    <a:bodyPr/>
                    <a:lstStyle/>
                    <a:p>
                      <a:pPr algn="ctr"/>
                      <a:r>
                        <a:rPr lang="en-US" dirty="0"/>
                        <a:t>Title of the Paper</a:t>
                      </a:r>
                      <a:endParaRPr lang="en-IN" dirty="0"/>
                    </a:p>
                  </a:txBody>
                  <a:tcPr/>
                </a:tc>
                <a:tc>
                  <a:txBody>
                    <a:bodyPr/>
                    <a:lstStyle/>
                    <a:p>
                      <a:pPr algn="ctr"/>
                      <a:r>
                        <a:rPr lang="en-US" dirty="0"/>
                        <a:t>Names of the Authors</a:t>
                      </a:r>
                      <a:endParaRPr lang="en-IN" dirty="0"/>
                    </a:p>
                  </a:txBody>
                  <a:tcPr/>
                </a:tc>
                <a:tc>
                  <a:txBody>
                    <a:bodyPr/>
                    <a:lstStyle/>
                    <a:p>
                      <a:pPr algn="ctr"/>
                      <a:r>
                        <a:rPr lang="en-US" dirty="0"/>
                        <a:t>Name of Journal / Conference Proceedings</a:t>
                      </a:r>
                      <a:endParaRPr lang="en-IN" dirty="0"/>
                    </a:p>
                  </a:txBody>
                  <a:tcPr/>
                </a:tc>
                <a:tc>
                  <a:txBody>
                    <a:bodyPr/>
                    <a:lstStyle/>
                    <a:p>
                      <a:pPr algn="ctr"/>
                      <a:r>
                        <a:rPr lang="en-US" dirty="0"/>
                        <a:t>Year</a:t>
                      </a:r>
                      <a:endParaRPr lang="en-IN" dirty="0"/>
                    </a:p>
                  </a:txBody>
                  <a:tcPr/>
                </a:tc>
                <a:tc>
                  <a:txBody>
                    <a:bodyPr/>
                    <a:lstStyle/>
                    <a:p>
                      <a:pPr algn="ctr"/>
                      <a:r>
                        <a:rPr lang="en-US" dirty="0"/>
                        <a:t>Methodology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Merits</a:t>
                      </a:r>
                      <a:endParaRPr lang="en-IN" dirty="0"/>
                    </a:p>
                    <a:p>
                      <a:pPr algn="ctr"/>
                      <a:endParaRPr lang="en-IN" dirty="0"/>
                    </a:p>
                  </a:txBody>
                  <a:tcPr/>
                </a:tc>
                <a:tc>
                  <a:txBody>
                    <a:bodyPr/>
                    <a:lstStyle/>
                    <a:p>
                      <a:pPr algn="ctr"/>
                      <a:r>
                        <a:rPr lang="en-US" dirty="0"/>
                        <a:t>Drawbacks</a:t>
                      </a:r>
                      <a:endParaRPr lang="en-IN" dirty="0"/>
                    </a:p>
                  </a:txBody>
                  <a:tcPr/>
                </a:tc>
                <a:extLst>
                  <a:ext uri="{0D108BD9-81ED-4DB2-BD59-A6C34878D82A}">
                    <a16:rowId xmlns:a16="http://schemas.microsoft.com/office/drawing/2014/main" val="2695156017"/>
                  </a:ext>
                </a:extLst>
              </a:tr>
              <a:tr h="2214832">
                <a:tc>
                  <a:txBody>
                    <a:bodyPr/>
                    <a:lstStyle/>
                    <a:p>
                      <a:r>
                        <a:rPr lang="en-IN" dirty="0"/>
                        <a:t>3</a:t>
                      </a:r>
                    </a:p>
                  </a:txBody>
                  <a:tcPr/>
                </a:tc>
                <a:tc>
                  <a:txBody>
                    <a:bodyPr/>
                    <a:lstStyle/>
                    <a:p>
                      <a:r>
                        <a:rPr lang="en-US" sz="1600" dirty="0"/>
                        <a:t>Obstacle detection using ultrasonic sensor for a mobile robot </a:t>
                      </a:r>
                      <a:endParaRPr lang="en-IN" sz="1600" dirty="0"/>
                    </a:p>
                  </a:txBody>
                  <a:tcPr/>
                </a:tc>
                <a:tc>
                  <a:txBody>
                    <a:bodyPr/>
                    <a:lstStyle/>
                    <a:p>
                      <a:r>
                        <a:rPr lang="en-US" sz="1600" dirty="0"/>
                        <a:t>Joseph </a:t>
                      </a:r>
                      <a:r>
                        <a:rPr lang="en-US" sz="1600" dirty="0" err="1"/>
                        <a:t>Azeta</a:t>
                      </a:r>
                      <a:r>
                        <a:rPr lang="en-US" sz="1600" dirty="0"/>
                        <a:t>, Christian </a:t>
                      </a:r>
                      <a:r>
                        <a:rPr lang="en-US" sz="1600" dirty="0" err="1"/>
                        <a:t>Bolu</a:t>
                      </a:r>
                      <a:r>
                        <a:rPr lang="en-US" sz="1600" dirty="0"/>
                        <a:t> , Daniel </a:t>
                      </a:r>
                      <a:r>
                        <a:rPr lang="en-US" sz="1600" dirty="0" err="1"/>
                        <a:t>Hinvi</a:t>
                      </a:r>
                      <a:r>
                        <a:rPr lang="en-US" sz="1600" baseline="0" dirty="0"/>
                        <a:t> </a:t>
                      </a:r>
                      <a:r>
                        <a:rPr lang="en-US" sz="1600" dirty="0"/>
                        <a:t>and </a:t>
                      </a:r>
                      <a:r>
                        <a:rPr lang="en-US" sz="1600" dirty="0" err="1"/>
                        <a:t>Abiodun</a:t>
                      </a:r>
                      <a:r>
                        <a:rPr lang="en-US" sz="1600" dirty="0"/>
                        <a:t> A. </a:t>
                      </a:r>
                      <a:r>
                        <a:rPr lang="en-US" sz="1600" dirty="0" err="1"/>
                        <a:t>Abioye</a:t>
                      </a:r>
                      <a:endParaRPr lang="en-IN" sz="1600" dirty="0"/>
                    </a:p>
                  </a:txBody>
                  <a:tcPr/>
                </a:tc>
                <a:tc>
                  <a:txBody>
                    <a:bodyPr/>
                    <a:lstStyle/>
                    <a:p>
                      <a:r>
                        <a:rPr lang="en-US" dirty="0"/>
                        <a:t>International Conference on Mechatronics and Control Engineering</a:t>
                      </a:r>
                      <a:endParaRPr lang="en-IN" i="0" dirty="0"/>
                    </a:p>
                  </a:txBody>
                  <a:tcPr/>
                </a:tc>
                <a:tc>
                  <a:txBody>
                    <a:bodyPr/>
                    <a:lstStyle/>
                    <a:p>
                      <a:r>
                        <a:rPr lang="en-IN" dirty="0"/>
                        <a:t>2019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dirty="0" smtClean="0"/>
                        <a:t>election </a:t>
                      </a:r>
                      <a:r>
                        <a:rPr lang="en-US" dirty="0"/>
                        <a:t>of </a:t>
                      </a:r>
                      <a:r>
                        <a:rPr lang="en-US" dirty="0" smtClean="0"/>
                        <a:t>ultrasonic </a:t>
                      </a:r>
                      <a:r>
                        <a:rPr lang="en-US" dirty="0"/>
                        <a:t>sensors, and the algorithms for  path mapping process </a:t>
                      </a:r>
                      <a:endParaRPr lang="en-IN" dirty="0"/>
                    </a:p>
                  </a:txBody>
                  <a:tcPr/>
                </a:tc>
                <a:tc>
                  <a:txBody>
                    <a:bodyPr/>
                    <a:lstStyle/>
                    <a:p>
                      <a:r>
                        <a:rPr lang="en-US" sz="1600" dirty="0"/>
                        <a:t>E</a:t>
                      </a:r>
                      <a:r>
                        <a:rPr lang="en-US" sz="1600" dirty="0" smtClean="0"/>
                        <a:t>xtremely </a:t>
                      </a:r>
                      <a:r>
                        <a:rPr lang="en-US" sz="1600" dirty="0"/>
                        <a:t>low-cost , large field of detection.</a:t>
                      </a:r>
                      <a:endParaRPr lang="en-IN" sz="1600" dirty="0"/>
                    </a:p>
                  </a:txBody>
                  <a:tcPr/>
                </a:tc>
                <a:tc>
                  <a:txBody>
                    <a:bodyPr/>
                    <a:lstStyle/>
                    <a:p>
                      <a:r>
                        <a:rPr lang="en-US" sz="1800" b="0" i="0" kern="1200" dirty="0" smtClean="0">
                          <a:solidFill>
                            <a:schemeClr val="tx1"/>
                          </a:solidFill>
                          <a:effectLst/>
                          <a:latin typeface="+mn-lt"/>
                          <a:ea typeface="+mn-ea"/>
                          <a:cs typeface="+mn-cs"/>
                        </a:rPr>
                        <a:t>Limited </a:t>
                      </a:r>
                      <a:r>
                        <a:rPr lang="en-US" sz="1800" b="0" i="0" kern="1200" dirty="0">
                          <a:solidFill>
                            <a:schemeClr val="tx1"/>
                          </a:solidFill>
                          <a:effectLst/>
                          <a:latin typeface="+mn-lt"/>
                          <a:ea typeface="+mn-ea"/>
                          <a:cs typeface="+mn-cs"/>
                        </a:rPr>
                        <a:t>testing distance, inaccurate readings, and inflexible scanning methods</a:t>
                      </a:r>
                      <a:endParaRPr lang="en-IN" dirty="0"/>
                    </a:p>
                  </a:txBody>
                  <a:tcPr/>
                </a:tc>
                <a:extLst>
                  <a:ext uri="{0D108BD9-81ED-4DB2-BD59-A6C34878D82A}">
                    <a16:rowId xmlns:a16="http://schemas.microsoft.com/office/drawing/2014/main" val="2373363691"/>
                  </a:ext>
                </a:extLst>
              </a:tr>
              <a:tr h="2316080">
                <a:tc>
                  <a:txBody>
                    <a:bodyPr/>
                    <a:lstStyle/>
                    <a:p>
                      <a:r>
                        <a:rPr lang="en-IN" dirty="0"/>
                        <a:t>4</a:t>
                      </a:r>
                    </a:p>
                  </a:txBody>
                  <a:tcPr/>
                </a:tc>
                <a:tc>
                  <a:txBody>
                    <a:bodyPr/>
                    <a:lstStyle/>
                    <a:p>
                      <a:r>
                        <a:rPr lang="en-US" dirty="0" smtClean="0"/>
                        <a:t>Obstacles Avoidance for Mobile Robot Using Type-2 Fuzzy Logic Controller</a:t>
                      </a:r>
                      <a:endParaRPr lang="en-IN" b="0" dirty="0"/>
                    </a:p>
                  </a:txBody>
                  <a:tcPr/>
                </a:tc>
                <a:tc>
                  <a:txBody>
                    <a:bodyPr/>
                    <a:lstStyle/>
                    <a:p>
                      <a:r>
                        <a:rPr lang="en-US" sz="1600" dirty="0" smtClean="0"/>
                        <a:t>Mohammad Al-</a:t>
                      </a:r>
                      <a:r>
                        <a:rPr lang="en-US" sz="1600" dirty="0" err="1" smtClean="0"/>
                        <a:t>Mallah</a:t>
                      </a:r>
                      <a:r>
                        <a:rPr lang="en-US" sz="1600" dirty="0" smtClean="0"/>
                        <a:t> , Mohammad Ali  and Mustafa Al-</a:t>
                      </a:r>
                      <a:r>
                        <a:rPr lang="en-US" sz="1600" dirty="0" err="1" smtClean="0"/>
                        <a:t>Khawaldeh</a:t>
                      </a:r>
                      <a:endParaRPr lang="en-IN" sz="1600" dirty="0"/>
                    </a:p>
                  </a:txBody>
                  <a:tcPr/>
                </a:tc>
                <a:tc>
                  <a:txBody>
                    <a:bodyPr/>
                    <a:lstStyle/>
                    <a:p>
                      <a:r>
                        <a:rPr lang="en-US" dirty="0" smtClean="0"/>
                        <a:t>MDPI  Robots Journal</a:t>
                      </a:r>
                      <a:endParaRPr lang="en-IN" dirty="0"/>
                    </a:p>
                  </a:txBody>
                  <a:tcPr/>
                </a:tc>
                <a:tc>
                  <a:txBody>
                    <a:bodyPr/>
                    <a:lstStyle/>
                    <a:p>
                      <a:r>
                        <a:rPr lang="en-IN" dirty="0" smtClean="0"/>
                        <a:t>2022</a:t>
                      </a:r>
                      <a:endParaRPr lang="en-IN" dirty="0"/>
                    </a:p>
                  </a:txBody>
                  <a:tcPr/>
                </a:tc>
                <a:tc>
                  <a:txBody>
                    <a:bodyPr/>
                    <a:lstStyle/>
                    <a:p>
                      <a:r>
                        <a:rPr lang="en-US" sz="1800" b="0" i="0" kern="1200" dirty="0" smtClean="0">
                          <a:solidFill>
                            <a:schemeClr val="tx1"/>
                          </a:solidFill>
                          <a:effectLst/>
                          <a:latin typeface="+mn-lt"/>
                          <a:ea typeface="+mn-ea"/>
                          <a:cs typeface="+mn-cs"/>
                        </a:rPr>
                        <a:t>Adapting solutions to real-world surroundings with f</a:t>
                      </a:r>
                      <a:r>
                        <a:rPr lang="en-US" sz="1800" dirty="0" smtClean="0"/>
                        <a:t>uzzy logic controller; wireless sensor network</a:t>
                      </a:r>
                      <a:endParaRPr lang="en-IN" sz="1800" dirty="0"/>
                    </a:p>
                  </a:txBody>
                  <a:tcPr/>
                </a:tc>
                <a:tc>
                  <a:txBody>
                    <a:bodyPr/>
                    <a:lstStyle/>
                    <a:p>
                      <a:r>
                        <a:rPr lang="en-US" sz="1800" b="0" i="0" kern="1200" dirty="0" smtClean="0">
                          <a:solidFill>
                            <a:schemeClr val="tx1"/>
                          </a:solidFill>
                          <a:effectLst/>
                          <a:latin typeface="+mn-lt"/>
                          <a:ea typeface="+mn-ea"/>
                          <a:cs typeface="+mn-cs"/>
                        </a:rPr>
                        <a:t> No precise inputs are required,</a:t>
                      </a:r>
                    </a:p>
                    <a:p>
                      <a:endParaRPr lang="en-IN" dirty="0"/>
                    </a:p>
                  </a:txBody>
                  <a:tcPr/>
                </a:tc>
                <a:tc>
                  <a:txBody>
                    <a:bodyPr/>
                    <a:lstStyle/>
                    <a:p>
                      <a:r>
                        <a:rPr lang="en-US" dirty="0"/>
                        <a:t>R</a:t>
                      </a:r>
                      <a:r>
                        <a:rPr lang="en-US" dirty="0" smtClean="0"/>
                        <a:t>equiring </a:t>
                      </a:r>
                      <a:r>
                        <a:rPr lang="en-US" dirty="0"/>
                        <a:t>precise knowledge about  environment</a:t>
                      </a:r>
                      <a:r>
                        <a:rPr lang="en-US" baseline="0" dirty="0"/>
                        <a:t> </a:t>
                      </a:r>
                      <a:r>
                        <a:rPr lang="en-US" dirty="0"/>
                        <a:t>and long computational times</a:t>
                      </a:r>
                      <a:endParaRPr lang="en-IN" dirty="0"/>
                    </a:p>
                  </a:txBody>
                  <a:tcPr/>
                </a:tc>
                <a:extLst>
                  <a:ext uri="{0D108BD9-81ED-4DB2-BD59-A6C34878D82A}">
                    <a16:rowId xmlns:a16="http://schemas.microsoft.com/office/drawing/2014/main" val="316010922"/>
                  </a:ext>
                </a:extLst>
              </a:tr>
            </a:tbl>
          </a:graphicData>
        </a:graphic>
      </p:graphicFrame>
    </p:spTree>
    <p:extLst>
      <p:ext uri="{BB962C8B-B14F-4D97-AF65-F5344CB8AC3E}">
        <p14:creationId xmlns:p14="http://schemas.microsoft.com/office/powerpoint/2010/main" val="6208231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64F9-9F9C-4776-B4A5-B82CC1ECD169}"/>
              </a:ext>
            </a:extLst>
          </p:cNvPr>
          <p:cNvSpPr>
            <a:spLocks noGrp="1"/>
          </p:cNvSpPr>
          <p:nvPr>
            <p:ph type="title"/>
          </p:nvPr>
        </p:nvSpPr>
        <p:spPr>
          <a:xfrm>
            <a:off x="838200" y="18255"/>
            <a:ext cx="10515600" cy="1325563"/>
          </a:xfrm>
        </p:spPr>
        <p:txBody>
          <a:bodyPr/>
          <a:lstStyle/>
          <a:p>
            <a:r>
              <a:rPr lang="en-IN" sz="6000" b="1" dirty="0">
                <a:solidFill>
                  <a:srgbClr val="C00000"/>
                </a:solidFill>
                <a:effectLst>
                  <a:outerShdw blurRad="38100" dist="38100" dir="2700000" algn="tl">
                    <a:srgbClr val="000000">
                      <a:alpha val="43137"/>
                    </a:srgbClr>
                  </a:outerShdw>
                </a:effectLst>
              </a:rPr>
              <a:t>Literature Survey</a:t>
            </a:r>
          </a:p>
        </p:txBody>
      </p:sp>
      <p:graphicFrame>
        <p:nvGraphicFramePr>
          <p:cNvPr id="9" name="Table 8">
            <a:extLst>
              <a:ext uri="{FF2B5EF4-FFF2-40B4-BE49-F238E27FC236}">
                <a16:creationId xmlns:a16="http://schemas.microsoft.com/office/drawing/2014/main" id="{C2823A4C-FC56-D462-C1B8-3108379C27E5}"/>
              </a:ext>
            </a:extLst>
          </p:cNvPr>
          <p:cNvGraphicFramePr>
            <a:graphicFrameLocks noGrp="1"/>
          </p:cNvGraphicFramePr>
          <p:nvPr>
            <p:extLst>
              <p:ext uri="{D42A27DB-BD31-4B8C-83A1-F6EECF244321}">
                <p14:modId xmlns:p14="http://schemas.microsoft.com/office/powerpoint/2010/main" val="2654764893"/>
              </p:ext>
            </p:extLst>
          </p:nvPr>
        </p:nvGraphicFramePr>
        <p:xfrm>
          <a:off x="838200" y="1286164"/>
          <a:ext cx="10515602" cy="2985390"/>
        </p:xfrm>
        <a:graphic>
          <a:graphicData uri="http://schemas.openxmlformats.org/drawingml/2006/table">
            <a:tbl>
              <a:tblPr firstRow="1" bandRow="1">
                <a:tableStyleId>{5940675A-B579-460E-94D1-54222C63F5DA}</a:tableStyleId>
              </a:tblPr>
              <a:tblGrid>
                <a:gridCol w="546463">
                  <a:extLst>
                    <a:ext uri="{9D8B030D-6E8A-4147-A177-3AD203B41FA5}">
                      <a16:colId xmlns:a16="http://schemas.microsoft.com/office/drawing/2014/main" val="1848023135"/>
                    </a:ext>
                  </a:extLst>
                </a:gridCol>
                <a:gridCol w="1303921">
                  <a:extLst>
                    <a:ext uri="{9D8B030D-6E8A-4147-A177-3AD203B41FA5}">
                      <a16:colId xmlns:a16="http://schemas.microsoft.com/office/drawing/2014/main" val="380149822"/>
                    </a:ext>
                  </a:extLst>
                </a:gridCol>
                <a:gridCol w="1259381">
                  <a:extLst>
                    <a:ext uri="{9D8B030D-6E8A-4147-A177-3AD203B41FA5}">
                      <a16:colId xmlns:a16="http://schemas.microsoft.com/office/drawing/2014/main" val="2544671064"/>
                    </a:ext>
                  </a:extLst>
                </a:gridCol>
                <a:gridCol w="1761540">
                  <a:extLst>
                    <a:ext uri="{9D8B030D-6E8A-4147-A177-3AD203B41FA5}">
                      <a16:colId xmlns:a16="http://schemas.microsoft.com/office/drawing/2014/main" val="1335524757"/>
                    </a:ext>
                  </a:extLst>
                </a:gridCol>
                <a:gridCol w="1029279">
                  <a:extLst>
                    <a:ext uri="{9D8B030D-6E8A-4147-A177-3AD203B41FA5}">
                      <a16:colId xmlns:a16="http://schemas.microsoft.com/office/drawing/2014/main" val="3790020337"/>
                    </a:ext>
                  </a:extLst>
                </a:gridCol>
                <a:gridCol w="1956392">
                  <a:extLst>
                    <a:ext uri="{9D8B030D-6E8A-4147-A177-3AD203B41FA5}">
                      <a16:colId xmlns:a16="http://schemas.microsoft.com/office/drawing/2014/main" val="615245192"/>
                    </a:ext>
                  </a:extLst>
                </a:gridCol>
                <a:gridCol w="1098620">
                  <a:extLst>
                    <a:ext uri="{9D8B030D-6E8A-4147-A177-3AD203B41FA5}">
                      <a16:colId xmlns:a16="http://schemas.microsoft.com/office/drawing/2014/main" val="2348062175"/>
                    </a:ext>
                  </a:extLst>
                </a:gridCol>
                <a:gridCol w="1560006">
                  <a:extLst>
                    <a:ext uri="{9D8B030D-6E8A-4147-A177-3AD203B41FA5}">
                      <a16:colId xmlns:a16="http://schemas.microsoft.com/office/drawing/2014/main" val="3888325592"/>
                    </a:ext>
                  </a:extLst>
                </a:gridCol>
              </a:tblGrid>
              <a:tr h="973710">
                <a:tc>
                  <a:txBody>
                    <a:bodyPr/>
                    <a:lstStyle/>
                    <a:p>
                      <a:pPr algn="ctr"/>
                      <a:r>
                        <a:rPr lang="en-US" dirty="0"/>
                        <a:t>S. No.</a:t>
                      </a:r>
                      <a:endParaRPr lang="en-IN" dirty="0"/>
                    </a:p>
                  </a:txBody>
                  <a:tcPr/>
                </a:tc>
                <a:tc>
                  <a:txBody>
                    <a:bodyPr/>
                    <a:lstStyle/>
                    <a:p>
                      <a:pPr algn="ctr"/>
                      <a:r>
                        <a:rPr lang="en-US" dirty="0"/>
                        <a:t>Title of the Paper</a:t>
                      </a:r>
                      <a:endParaRPr lang="en-IN" dirty="0"/>
                    </a:p>
                  </a:txBody>
                  <a:tcPr/>
                </a:tc>
                <a:tc>
                  <a:txBody>
                    <a:bodyPr/>
                    <a:lstStyle/>
                    <a:p>
                      <a:pPr algn="ctr"/>
                      <a:r>
                        <a:rPr lang="en-US" dirty="0"/>
                        <a:t>Names of the Authors</a:t>
                      </a:r>
                      <a:endParaRPr lang="en-IN" dirty="0"/>
                    </a:p>
                  </a:txBody>
                  <a:tcPr/>
                </a:tc>
                <a:tc>
                  <a:txBody>
                    <a:bodyPr/>
                    <a:lstStyle/>
                    <a:p>
                      <a:pPr algn="ctr"/>
                      <a:r>
                        <a:rPr lang="en-US" dirty="0"/>
                        <a:t>Name of Journal / Conference Proceedings</a:t>
                      </a:r>
                      <a:endParaRPr lang="en-IN" dirty="0"/>
                    </a:p>
                  </a:txBody>
                  <a:tcPr/>
                </a:tc>
                <a:tc>
                  <a:txBody>
                    <a:bodyPr/>
                    <a:lstStyle/>
                    <a:p>
                      <a:pPr algn="ctr"/>
                      <a:r>
                        <a:rPr lang="en-US" dirty="0"/>
                        <a:t>Year</a:t>
                      </a:r>
                      <a:endParaRPr lang="en-IN" dirty="0"/>
                    </a:p>
                  </a:txBody>
                  <a:tcPr/>
                </a:tc>
                <a:tc>
                  <a:txBody>
                    <a:bodyPr/>
                    <a:lstStyle/>
                    <a:p>
                      <a:pPr algn="ctr"/>
                      <a:r>
                        <a:rPr lang="en-US" dirty="0"/>
                        <a:t>Methodology</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Merits</a:t>
                      </a:r>
                      <a:endParaRPr lang="en-IN" dirty="0"/>
                    </a:p>
                    <a:p>
                      <a:pPr algn="ctr"/>
                      <a:endParaRPr lang="en-IN" dirty="0"/>
                    </a:p>
                  </a:txBody>
                  <a:tcPr/>
                </a:tc>
                <a:tc>
                  <a:txBody>
                    <a:bodyPr/>
                    <a:lstStyle/>
                    <a:p>
                      <a:pPr algn="ctr"/>
                      <a:r>
                        <a:rPr lang="en-US" dirty="0"/>
                        <a:t>Drawbacks</a:t>
                      </a:r>
                      <a:endParaRPr lang="en-IN" dirty="0"/>
                    </a:p>
                  </a:txBody>
                  <a:tcPr/>
                </a:tc>
                <a:extLst>
                  <a:ext uri="{0D108BD9-81ED-4DB2-BD59-A6C34878D82A}">
                    <a16:rowId xmlns:a16="http://schemas.microsoft.com/office/drawing/2014/main" val="2695156017"/>
                  </a:ext>
                </a:extLst>
              </a:tr>
              <a:tr h="1980152">
                <a:tc>
                  <a:txBody>
                    <a:bodyPr/>
                    <a:lstStyle/>
                    <a:p>
                      <a:r>
                        <a:rPr lang="en-IN" dirty="0"/>
                        <a:t>5</a:t>
                      </a:r>
                    </a:p>
                  </a:txBody>
                  <a:tcPr/>
                </a:tc>
                <a:tc>
                  <a:txBody>
                    <a:bodyPr/>
                    <a:lstStyle/>
                    <a:p>
                      <a:r>
                        <a:rPr lang="fr-FR" sz="1600" dirty="0"/>
                        <a:t>Mobile Robot Navigation and Obstacle </a:t>
                      </a:r>
                      <a:r>
                        <a:rPr lang="fr-FR" sz="1600" dirty="0" err="1"/>
                        <a:t>Avoidance</a:t>
                      </a:r>
                      <a:r>
                        <a:rPr lang="fr-FR" sz="1600" dirty="0"/>
                        <a:t> Techniques: A </a:t>
                      </a:r>
                      <a:r>
                        <a:rPr lang="fr-FR" sz="1600" dirty="0" err="1"/>
                        <a:t>Review</a:t>
                      </a:r>
                      <a:endParaRPr lang="en-IN" sz="1600" dirty="0"/>
                    </a:p>
                  </a:txBody>
                  <a:tcPr/>
                </a:tc>
                <a:tc>
                  <a:txBody>
                    <a:bodyPr/>
                    <a:lstStyle/>
                    <a:p>
                      <a:r>
                        <a:rPr lang="en-US" sz="1800" b="0" i="0" u="none" kern="1200" dirty="0">
                          <a:solidFill>
                            <a:schemeClr val="tx1"/>
                          </a:solidFill>
                          <a:effectLst/>
                          <a:latin typeface="+mn-lt"/>
                          <a:ea typeface="+mn-ea"/>
                          <a:cs typeface="+mn-cs"/>
                        </a:rPr>
                        <a:t>A Pandey,</a:t>
                      </a:r>
                    </a:p>
                    <a:p>
                      <a:r>
                        <a:rPr lang="en-US" sz="1800" b="0" i="0" u="none" kern="1200" dirty="0">
                          <a:solidFill>
                            <a:schemeClr val="tx1"/>
                          </a:solidFill>
                          <a:effectLst/>
                          <a:latin typeface="+mn-lt"/>
                          <a:ea typeface="+mn-ea"/>
                          <a:cs typeface="+mn-cs"/>
                        </a:rPr>
                        <a:t> </a:t>
                      </a:r>
                      <a:r>
                        <a:rPr lang="en-US" sz="1800" b="0" i="0" u="none" kern="1200" dirty="0" smtClean="0">
                          <a:solidFill>
                            <a:schemeClr val="tx1"/>
                          </a:solidFill>
                          <a:effectLst/>
                          <a:latin typeface="+mn-lt"/>
                          <a:ea typeface="+mn-ea"/>
                          <a:cs typeface="+mn-cs"/>
                        </a:rPr>
                        <a:t>S Pandey</a:t>
                      </a:r>
                      <a:r>
                        <a:rPr lang="en-US" sz="1800" b="0" i="0" u="none" kern="1200" dirty="0">
                          <a:solidFill>
                            <a:schemeClr val="tx1"/>
                          </a:solidFill>
                          <a:effectLst/>
                          <a:latin typeface="+mn-lt"/>
                          <a:ea typeface="+mn-ea"/>
                          <a:cs typeface="+mn-cs"/>
                        </a:rPr>
                        <a:t>, </a:t>
                      </a:r>
                    </a:p>
                    <a:p>
                      <a:r>
                        <a:rPr lang="en-US" sz="1800" b="0" i="0" u="none" kern="1200" dirty="0">
                          <a:solidFill>
                            <a:schemeClr val="tx1"/>
                          </a:solidFill>
                          <a:effectLst/>
                          <a:latin typeface="+mn-lt"/>
                          <a:ea typeface="+mn-ea"/>
                          <a:cs typeface="+mn-cs"/>
                        </a:rPr>
                        <a:t>DR </a:t>
                      </a:r>
                      <a:r>
                        <a:rPr lang="en-US" sz="1800" b="0" i="0" u="none" kern="1200" dirty="0" err="1">
                          <a:solidFill>
                            <a:schemeClr val="tx1"/>
                          </a:solidFill>
                          <a:effectLst/>
                          <a:latin typeface="+mn-lt"/>
                          <a:ea typeface="+mn-ea"/>
                          <a:cs typeface="+mn-cs"/>
                        </a:rPr>
                        <a:t>Parhi</a:t>
                      </a:r>
                      <a:endParaRPr lang="en-IN" sz="1600" u="none" dirty="0"/>
                    </a:p>
                  </a:txBody>
                  <a:tcPr/>
                </a:tc>
                <a:tc>
                  <a:txBody>
                    <a:bodyPr/>
                    <a:lstStyle/>
                    <a:p>
                      <a:r>
                        <a:rPr lang="en-US" dirty="0"/>
                        <a:t> </a:t>
                      </a:r>
                      <a:r>
                        <a:rPr lang="en-US" i="0" dirty="0"/>
                        <a:t>International </a:t>
                      </a:r>
                      <a:r>
                        <a:rPr lang="en-US" i="0" dirty="0" smtClean="0"/>
                        <a:t>Robotics </a:t>
                      </a:r>
                      <a:r>
                        <a:rPr lang="en-US" i="0" dirty="0"/>
                        <a:t>&amp; </a:t>
                      </a:r>
                      <a:r>
                        <a:rPr lang="en-US" i="0" dirty="0" smtClean="0"/>
                        <a:t>Automation </a:t>
                      </a:r>
                      <a:r>
                        <a:rPr lang="en-US" i="0" dirty="0"/>
                        <a:t>J</a:t>
                      </a:r>
                      <a:r>
                        <a:rPr lang="en-US" i="0" dirty="0" smtClean="0"/>
                        <a:t>ournal</a:t>
                      </a:r>
                      <a:endParaRPr lang="en-IN" i="0" dirty="0"/>
                    </a:p>
                  </a:txBody>
                  <a:tcPr/>
                </a:tc>
                <a:tc>
                  <a:txBody>
                    <a:bodyPr/>
                    <a:lstStyle/>
                    <a:p>
                      <a:r>
                        <a:rPr lang="en-IN" dirty="0"/>
                        <a:t>2017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Artificial Neural Network, Fuzzy Logic based localization </a:t>
                      </a:r>
                      <a:endParaRPr lang="en-IN" dirty="0"/>
                    </a:p>
                  </a:txBody>
                  <a:tcPr/>
                </a:tc>
                <a:tc>
                  <a:txBody>
                    <a:bodyPr/>
                    <a:lstStyle/>
                    <a:p>
                      <a:r>
                        <a:rPr lang="en-IN" dirty="0"/>
                        <a:t>High accuracy in detecting</a:t>
                      </a:r>
                      <a:r>
                        <a:rPr lang="en-IN" baseline="0" dirty="0"/>
                        <a:t> the environment </a:t>
                      </a:r>
                      <a:endParaRPr lang="en-IN" dirty="0"/>
                    </a:p>
                  </a:txBody>
                  <a:tcPr/>
                </a:tc>
                <a:tc>
                  <a:txBody>
                    <a:bodyPr/>
                    <a:lstStyle/>
                    <a:p>
                      <a:r>
                        <a:rPr lang="en-IN" dirty="0"/>
                        <a:t>Limited by the </a:t>
                      </a:r>
                      <a:r>
                        <a:rPr lang="en-IN" dirty="0" smtClean="0"/>
                        <a:t>battery  </a:t>
                      </a:r>
                      <a:r>
                        <a:rPr lang="en-IN" dirty="0"/>
                        <a:t>life and </a:t>
                      </a:r>
                      <a:r>
                        <a:rPr lang="en-IN" dirty="0" smtClean="0"/>
                        <a:t>high </a:t>
                      </a:r>
                      <a:r>
                        <a:rPr lang="en-IN" dirty="0"/>
                        <a:t>computational required </a:t>
                      </a:r>
                    </a:p>
                  </a:txBody>
                  <a:tcPr/>
                </a:tc>
                <a:extLst>
                  <a:ext uri="{0D108BD9-81ED-4DB2-BD59-A6C34878D82A}">
                    <a16:rowId xmlns:a16="http://schemas.microsoft.com/office/drawing/2014/main" val="2373363691"/>
                  </a:ext>
                </a:extLst>
              </a:tr>
            </a:tbl>
          </a:graphicData>
        </a:graphic>
      </p:graphicFrame>
    </p:spTree>
    <p:extLst>
      <p:ext uri="{BB962C8B-B14F-4D97-AF65-F5344CB8AC3E}">
        <p14:creationId xmlns:p14="http://schemas.microsoft.com/office/powerpoint/2010/main" val="6208231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64F9-9F9C-4776-B4A5-B82CC1ECD169}"/>
              </a:ext>
            </a:extLst>
          </p:cNvPr>
          <p:cNvSpPr>
            <a:spLocks noGrp="1"/>
          </p:cNvSpPr>
          <p:nvPr>
            <p:ph type="title"/>
          </p:nvPr>
        </p:nvSpPr>
        <p:spPr>
          <a:xfrm>
            <a:off x="765463" y="500062"/>
            <a:ext cx="10515600" cy="1325563"/>
          </a:xfrm>
        </p:spPr>
        <p:txBody>
          <a:bodyPr/>
          <a:lstStyle/>
          <a:p>
            <a:r>
              <a:rPr lang="en-IN" b="1" dirty="0">
                <a:solidFill>
                  <a:srgbClr val="C00000"/>
                </a:solidFill>
                <a:effectLst>
                  <a:outerShdw blurRad="38100" dist="38100" dir="2700000" algn="tl">
                    <a:srgbClr val="000000">
                      <a:alpha val="43137"/>
                    </a:srgbClr>
                  </a:outerShdw>
                </a:effectLst>
              </a:rPr>
              <a:t>Details of study of existing systems</a:t>
            </a:r>
          </a:p>
        </p:txBody>
      </p:sp>
      <p:sp>
        <p:nvSpPr>
          <p:cNvPr id="3" name="Content Placeholder 2">
            <a:extLst>
              <a:ext uri="{FF2B5EF4-FFF2-40B4-BE49-F238E27FC236}">
                <a16:creationId xmlns:a16="http://schemas.microsoft.com/office/drawing/2014/main" id="{B1FB3743-8A08-4661-97AE-EF75CCB8B457}"/>
              </a:ext>
            </a:extLst>
          </p:cNvPr>
          <p:cNvSpPr>
            <a:spLocks noGrp="1"/>
          </p:cNvSpPr>
          <p:nvPr>
            <p:ph idx="1"/>
          </p:nvPr>
        </p:nvSpPr>
        <p:spPr/>
        <p:txBody>
          <a:bodyPr>
            <a:normAutofit fontScale="85000" lnSpcReduction="10000"/>
          </a:bodyPr>
          <a:lstStyle/>
          <a:p>
            <a:pPr>
              <a:lnSpc>
                <a:spcPct val="150000"/>
              </a:lnSpc>
            </a:pPr>
            <a:r>
              <a:rPr lang="en-US" dirty="0" smtClean="0"/>
              <a:t>Food delivery robots are used to deliver food from restaurants to households</a:t>
            </a:r>
          </a:p>
          <a:p>
            <a:pPr marL="0" indent="0">
              <a:lnSpc>
                <a:spcPct val="150000"/>
              </a:lnSpc>
              <a:buNone/>
            </a:pPr>
            <a:r>
              <a:rPr lang="en-US" dirty="0" smtClean="0"/>
              <a:t>     </a:t>
            </a:r>
            <a:r>
              <a:rPr lang="en-US" dirty="0" err="1" smtClean="0"/>
              <a:t>Eg:Sidewalk</a:t>
            </a:r>
            <a:r>
              <a:rPr lang="en-US" dirty="0" smtClean="0"/>
              <a:t> robot by starship </a:t>
            </a:r>
            <a:r>
              <a:rPr lang="en-US" dirty="0" err="1" smtClean="0"/>
              <a:t>tech,amazon</a:t>
            </a:r>
            <a:r>
              <a:rPr lang="en-US" dirty="0" smtClean="0"/>
              <a:t> scout</a:t>
            </a:r>
          </a:p>
          <a:p>
            <a:pPr>
              <a:lnSpc>
                <a:spcPct val="150000"/>
              </a:lnSpc>
            </a:pPr>
            <a:r>
              <a:rPr lang="en-US" dirty="0" smtClean="0"/>
              <a:t>Medical robots  are used to transfer medical equipment inside the hospitals</a:t>
            </a:r>
          </a:p>
          <a:p>
            <a:pPr marL="0" indent="0">
              <a:lnSpc>
                <a:spcPct val="150000"/>
              </a:lnSpc>
              <a:buNone/>
            </a:pPr>
            <a:r>
              <a:rPr lang="en-US" dirty="0" smtClean="0"/>
              <a:t>     Eg: The tug by </a:t>
            </a:r>
            <a:r>
              <a:rPr lang="en-US" dirty="0" err="1" smtClean="0"/>
              <a:t>Aethon</a:t>
            </a:r>
            <a:r>
              <a:rPr lang="en-US" dirty="0" smtClean="0"/>
              <a:t> Inc</a:t>
            </a:r>
          </a:p>
          <a:p>
            <a:pPr>
              <a:lnSpc>
                <a:spcPct val="150000"/>
              </a:lnSpc>
            </a:pPr>
            <a:r>
              <a:rPr lang="en-US" dirty="0" smtClean="0"/>
              <a:t> Automatic trolleys are also used in factories. </a:t>
            </a:r>
          </a:p>
          <a:p>
            <a:pPr marL="0" indent="0">
              <a:lnSpc>
                <a:spcPct val="150000"/>
              </a:lnSpc>
              <a:buNone/>
            </a:pPr>
            <a:r>
              <a:rPr lang="en-US" dirty="0" smtClean="0"/>
              <a:t>    Eg: </a:t>
            </a:r>
            <a:r>
              <a:rPr lang="en-US" dirty="0" err="1" smtClean="0"/>
              <a:t>Sterela</a:t>
            </a:r>
            <a:r>
              <a:rPr lang="en-US" dirty="0" smtClean="0"/>
              <a:t> robotics automatic trolley </a:t>
            </a:r>
          </a:p>
          <a:p>
            <a:endParaRPr lang="en-IN" dirty="0"/>
          </a:p>
        </p:txBody>
      </p:sp>
    </p:spTree>
    <p:extLst>
      <p:ext uri="{BB962C8B-B14F-4D97-AF65-F5344CB8AC3E}">
        <p14:creationId xmlns:p14="http://schemas.microsoft.com/office/powerpoint/2010/main" val="1768298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2F10-BF9C-4E85-AC2E-1E943316BD86}"/>
              </a:ext>
            </a:extLst>
          </p:cNvPr>
          <p:cNvSpPr>
            <a:spLocks noGrp="1"/>
          </p:cNvSpPr>
          <p:nvPr>
            <p:ph type="title"/>
          </p:nvPr>
        </p:nvSpPr>
        <p:spPr/>
        <p:txBody>
          <a:bodyPr/>
          <a:lstStyle/>
          <a:p>
            <a:r>
              <a:rPr lang="en-IN" b="1" dirty="0">
                <a:solidFill>
                  <a:srgbClr val="C00000"/>
                </a:solidFill>
                <a:effectLst>
                  <a:outerShdw blurRad="38100" dist="38100" dir="2700000" algn="tl">
                    <a:srgbClr val="000000">
                      <a:alpha val="43137"/>
                    </a:srgbClr>
                  </a:outerShdw>
                </a:effectLst>
              </a:rPr>
              <a:t>Objectives of the Project</a:t>
            </a:r>
            <a:endParaRPr lang="en-IN" dirty="0"/>
          </a:p>
        </p:txBody>
      </p:sp>
      <p:sp>
        <p:nvSpPr>
          <p:cNvPr id="3" name="Content Placeholder 2">
            <a:extLst>
              <a:ext uri="{FF2B5EF4-FFF2-40B4-BE49-F238E27FC236}">
                <a16:creationId xmlns:a16="http://schemas.microsoft.com/office/drawing/2014/main" id="{054976DC-1E6C-4C70-8D11-87AE5ADFC5D9}"/>
              </a:ext>
            </a:extLst>
          </p:cNvPr>
          <p:cNvSpPr>
            <a:spLocks noGrp="1"/>
          </p:cNvSpPr>
          <p:nvPr>
            <p:ph idx="1"/>
          </p:nvPr>
        </p:nvSpPr>
        <p:spPr/>
        <p:txBody>
          <a:bodyPr/>
          <a:lstStyle/>
          <a:p>
            <a:pPr algn="just"/>
            <a:r>
              <a:rPr lang="en-IN" dirty="0" smtClean="0">
                <a:latin typeface="Cambria Math" panose="02040503050406030204" pitchFamily="18" charset="0"/>
                <a:ea typeface="Cambria Math" panose="02040503050406030204" pitchFamily="18" charset="0"/>
              </a:rPr>
              <a:t>To design a line following AGV using IR sensors. </a:t>
            </a:r>
          </a:p>
          <a:p>
            <a:pPr algn="just"/>
            <a:endParaRPr lang="en-IN" dirty="0" smtClean="0">
              <a:latin typeface="Cambria Math" panose="02040503050406030204" pitchFamily="18" charset="0"/>
              <a:ea typeface="Cambria Math" panose="02040503050406030204" pitchFamily="18" charset="0"/>
            </a:endParaRPr>
          </a:p>
          <a:p>
            <a:pPr algn="just"/>
            <a:r>
              <a:rPr lang="en-IN" dirty="0" smtClean="0">
                <a:latin typeface="Cambria Math" panose="02040503050406030204" pitchFamily="18" charset="0"/>
                <a:ea typeface="Cambria Math" panose="02040503050406030204" pitchFamily="18" charset="0"/>
              </a:rPr>
              <a:t>To develop an obstacle avoidance system using ultra-sonic sensor.</a:t>
            </a:r>
          </a:p>
          <a:p>
            <a:pPr algn="just"/>
            <a:endParaRPr lang="en-IN" dirty="0" smtClean="0">
              <a:latin typeface="Cambria Math" panose="02040503050406030204" pitchFamily="18" charset="0"/>
              <a:ea typeface="Cambria Math" panose="02040503050406030204" pitchFamily="18" charset="0"/>
            </a:endParaRPr>
          </a:p>
          <a:p>
            <a:pPr algn="just"/>
            <a:r>
              <a:rPr lang="en-IN" dirty="0" smtClean="0">
                <a:latin typeface="Cambria Math" panose="02040503050406030204" pitchFamily="18" charset="0"/>
                <a:ea typeface="Cambria Math" panose="02040503050406030204" pitchFamily="18" charset="0"/>
              </a:rPr>
              <a:t>To build an automated class assist robot for transporting files and documents </a:t>
            </a:r>
          </a:p>
          <a:p>
            <a:pPr algn="just"/>
            <a:endParaRPr lang="en-IN" dirty="0" smtClean="0">
              <a:latin typeface="Cambria Math" panose="02040503050406030204" pitchFamily="18" charset="0"/>
              <a:ea typeface="Cambria Math" panose="02040503050406030204" pitchFamily="18" charset="0"/>
            </a:endParaRPr>
          </a:p>
          <a:p>
            <a:pPr algn="just"/>
            <a:r>
              <a:rPr lang="en-IN" dirty="0" smtClean="0">
                <a:latin typeface="Cambria Math" panose="02040503050406030204" pitchFamily="18" charset="0"/>
                <a:ea typeface="Cambria Math" panose="02040503050406030204" pitchFamily="18" charset="0"/>
              </a:rPr>
              <a:t>To fabricate a robot integrating all the above features.</a:t>
            </a:r>
          </a:p>
          <a:p>
            <a:pPr algn="just"/>
            <a:endParaRPr lang="en-IN" dirty="0" smtClean="0">
              <a:latin typeface="Cambria Math" panose="02040503050406030204" pitchFamily="18" charset="0"/>
              <a:ea typeface="Cambria Math" panose="02040503050406030204" pitchFamily="18" charset="0"/>
            </a:endParaRPr>
          </a:p>
          <a:p>
            <a:pPr marL="0" indent="0">
              <a:buNone/>
            </a:pPr>
            <a:endParaRPr lang="en-IN" dirty="0" smtClean="0"/>
          </a:p>
        </p:txBody>
      </p:sp>
    </p:spTree>
    <p:extLst>
      <p:ext uri="{BB962C8B-B14F-4D97-AF65-F5344CB8AC3E}">
        <p14:creationId xmlns:p14="http://schemas.microsoft.com/office/powerpoint/2010/main" val="12121180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6B12C-14AA-2D96-E86E-7BB124C048DA}"/>
              </a:ext>
            </a:extLst>
          </p:cNvPr>
          <p:cNvSpPr>
            <a:spLocks noGrp="1"/>
          </p:cNvSpPr>
          <p:nvPr>
            <p:ph type="title"/>
          </p:nvPr>
        </p:nvSpPr>
        <p:spPr>
          <a:xfrm>
            <a:off x="838200" y="169817"/>
            <a:ext cx="10515600" cy="1201783"/>
          </a:xfrm>
        </p:spPr>
        <p:txBody>
          <a:bodyPr/>
          <a:lstStyle/>
          <a:p>
            <a:r>
              <a:rPr lang="en-US" sz="5400" b="1" dirty="0">
                <a:solidFill>
                  <a:srgbClr val="C00000"/>
                </a:solidFill>
                <a:effectLst>
                  <a:outerShdw blurRad="38100" dist="38100" dir="2700000" algn="tl">
                    <a:srgbClr val="000000">
                      <a:alpha val="43137"/>
                    </a:srgbClr>
                  </a:outerShdw>
                </a:effectLst>
              </a:rPr>
              <a:t>Hardware Design</a:t>
            </a:r>
            <a:endParaRPr lang="en-IN" sz="5400" b="1" dirty="0">
              <a:solidFill>
                <a:srgbClr val="C00000"/>
              </a:solidFill>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BFE014F4-41C6-E1DC-1993-6E902F16F753}"/>
              </a:ext>
            </a:extLst>
          </p:cNvPr>
          <p:cNvSpPr>
            <a:spLocks noGrp="1"/>
          </p:cNvSpPr>
          <p:nvPr>
            <p:ph type="sldNum" sz="quarter" idx="12"/>
          </p:nvPr>
        </p:nvSpPr>
        <p:spPr/>
        <p:txBody>
          <a:bodyPr/>
          <a:lstStyle/>
          <a:p>
            <a:fld id="{DB667707-3897-498B-AA7F-0FA11EA06BD8}" type="slidenum">
              <a:rPr lang="en-IN" smtClean="0"/>
              <a:pPr/>
              <a:t>9</a:t>
            </a:fld>
            <a:endParaRPr lang="en-IN"/>
          </a:p>
        </p:txBody>
      </p:sp>
      <p:pic>
        <p:nvPicPr>
          <p:cNvPr id="6"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9327" y="1175658"/>
            <a:ext cx="6244044" cy="5473336"/>
          </a:xfrm>
        </p:spPr>
      </p:pic>
    </p:spTree>
    <p:extLst>
      <p:ext uri="{BB962C8B-B14F-4D97-AF65-F5344CB8AC3E}">
        <p14:creationId xmlns:p14="http://schemas.microsoft.com/office/powerpoint/2010/main" val="2923124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TotalTime>
  <Words>1394</Words>
  <Application>Microsoft Office PowerPoint</Application>
  <PresentationFormat>Widescreen</PresentationFormat>
  <Paragraphs>224</Paragraphs>
  <Slides>31</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-apple-system</vt:lpstr>
      <vt:lpstr>Arial</vt:lpstr>
      <vt:lpstr>Arial</vt:lpstr>
      <vt:lpstr>Calibri</vt:lpstr>
      <vt:lpstr>Calibri Light</vt:lpstr>
      <vt:lpstr>Cambria Math</vt:lpstr>
      <vt:lpstr>Office Theme</vt:lpstr>
      <vt:lpstr>Automated Class Assist</vt:lpstr>
      <vt:lpstr>Abstract</vt:lpstr>
      <vt:lpstr>Introduction</vt:lpstr>
      <vt:lpstr>Literature Survey</vt:lpstr>
      <vt:lpstr>Literature Survey</vt:lpstr>
      <vt:lpstr>Literature Survey</vt:lpstr>
      <vt:lpstr>Details of study of existing systems</vt:lpstr>
      <vt:lpstr>Objectives of the Project</vt:lpstr>
      <vt:lpstr>Hardware Design</vt:lpstr>
      <vt:lpstr>Component Description</vt:lpstr>
      <vt:lpstr>Arduino UNO  ATmega328P</vt:lpstr>
      <vt:lpstr>The HC-SR04 Ultrasonic Range Sensor Features</vt:lpstr>
      <vt:lpstr>IR INFRARED</vt:lpstr>
      <vt:lpstr>L298N Motor Driver Module</vt:lpstr>
      <vt:lpstr>DC Motor</vt:lpstr>
      <vt:lpstr>Li-Po Battery</vt:lpstr>
      <vt:lpstr>Mechanical Design (Units in cm)</vt:lpstr>
      <vt:lpstr>Software Requirements</vt:lpstr>
      <vt:lpstr>Flowchart/Algorithm</vt:lpstr>
      <vt:lpstr>Circuit Diagram</vt:lpstr>
      <vt:lpstr>Results</vt:lpstr>
      <vt:lpstr>Results</vt:lpstr>
      <vt:lpstr>Results</vt:lpstr>
      <vt:lpstr>Results</vt:lpstr>
      <vt:lpstr>Conclusion</vt:lpstr>
      <vt:lpstr>Conclusion</vt:lpstr>
      <vt:lpstr>Future Work</vt:lpstr>
      <vt:lpstr>Timeline of the Project</vt:lpstr>
      <vt:lpstr>Budget</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Project</dc:title>
  <dc:creator>gina binoy</dc:creator>
  <cp:lastModifiedBy>Admin</cp:lastModifiedBy>
  <cp:revision>48</cp:revision>
  <dcterms:created xsi:type="dcterms:W3CDTF">2022-05-04T05:51:38Z</dcterms:created>
  <dcterms:modified xsi:type="dcterms:W3CDTF">2023-07-06T17:25:43Z</dcterms:modified>
</cp:coreProperties>
</file>